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427" r:id="rId3"/>
    <p:sldId id="428" r:id="rId4"/>
    <p:sldId id="408" r:id="rId5"/>
    <p:sldId id="401" r:id="rId6"/>
    <p:sldId id="415" r:id="rId7"/>
    <p:sldId id="416" r:id="rId8"/>
    <p:sldId id="417" r:id="rId9"/>
    <p:sldId id="418" r:id="rId10"/>
    <p:sldId id="419" r:id="rId11"/>
    <p:sldId id="420" r:id="rId12"/>
    <p:sldId id="399" r:id="rId13"/>
    <p:sldId id="381" r:id="rId14"/>
    <p:sldId id="283" r:id="rId15"/>
    <p:sldId id="422" r:id="rId16"/>
    <p:sldId id="409" r:id="rId17"/>
    <p:sldId id="413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2006"/>
    <p:restoredTop sz="96327"/>
  </p:normalViewPr>
  <p:slideViewPr>
    <p:cSldViewPr snapToGrid="0">
      <p:cViewPr varScale="1">
        <p:scale>
          <a:sx n="126" d="100"/>
          <a:sy n="126" d="100"/>
        </p:scale>
        <p:origin x="8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8C19F5-91BA-2ECF-9B27-EA09698905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51E2DE-60D7-53BF-4A15-3B06705179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AE3274-8CF4-F3E0-5D4B-36A7909F6F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832BCD-6131-608D-0F67-FB2B0DF73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2C563C-4E47-742B-8A5D-2C00EF8180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1377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7EC12-F3A5-0C57-09BC-877DD1C36A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52A1-9D32-AF5C-CCA0-BF310C6805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A9D4C5-31AD-2D3A-67B7-D098BA74B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ACB03C-AF51-B85C-61F5-92052E61F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49B268-992B-3DDE-AC30-E3233BA8F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09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48B572-D2B5-ECAD-C7F3-180FFC1782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55B80-D37F-1AA6-4BA0-7FD87BADE5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937EAA-A110-DC0C-2635-E9474230CC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FADB9-ECEC-B3FC-D82E-53D3774AF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AF7CF3-AC8F-3CBF-13F8-CCABB6A62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09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814933-5BD8-38E6-BC16-AEB27E80F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03EEC8-4958-187C-9E69-653E58ABC6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27DC2A-A7B2-E334-11E0-591B07D6F1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2C3D923-FE4F-7EC4-9D72-A0B1CE817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28E6E6-431E-D86B-7D01-25D72B5F6D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88EA8-90A1-3319-4D19-793B7814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6435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1E112-5C78-C657-09EE-62C2679F0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49565A-6301-844D-5D2F-B4A6D5EBB6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84C227-A114-3360-44C5-3C912B0704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771B31-2BCF-DAFF-58AA-7F208AE9274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53B6FC-2777-AEF5-EEDD-5ED373230C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3E0F01-3B19-B423-C395-0981A01283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C1DE37-9498-7573-6014-3C35F24B52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607A7E-D150-DBF1-1171-3C3572A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2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E72C44-5DA1-1D48-9E99-83DA0DD49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B8DA35F-4152-5035-CB15-0785E9725C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4476B2-DA6E-8A05-04BA-9973512E4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CD11816-1C3B-391F-42BF-C9203D95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2622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188FEB-31E4-7D93-75DB-3E46B9EC2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80DE47-4AE9-A77F-0990-D7D8182FC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D9ECC-53C4-8D06-CFB3-3BBD72177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467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6301C-236F-A8A8-3CDA-73305B5EA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642CCF-F85F-BA80-1930-A85A12AF54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61AFF9-4AF7-C1A3-58C6-4ABBF17A2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BA181C-1985-3BC5-8428-D8C36F08E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764025-A0CA-95F5-CCFF-1221B6E3A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ADE76E-2654-7269-B5A3-05201CB99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194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D357E9-EA3B-7628-007E-8B57741A7A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082F44E-AC31-8435-C799-A73D3AF365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AAB352-A3E9-3FC8-8ED3-4DA367D90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956197-B2C6-506A-FE0A-550297B5E7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A8FCC5-4BBC-EC37-8194-C54CDDF3A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A12C65-9865-6596-040D-DE72E62DA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3447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06CED-D451-2A60-66E1-91D6A8D0E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046160-E290-94C4-B680-7150C00BF55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C7AB6A-A509-5000-09F7-435226E4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541B9B-99AE-66CC-3E61-344E64FE1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AE6CE3-28EB-9741-38D4-0107B3FB2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3208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F564DF8-76DB-E216-F3BA-804EBA19172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55C773-0C12-26D5-6115-5A8A197D16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378319-3D6B-5410-BB48-CB2B7204D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A52E16-62DB-7195-B7AF-96BE3A382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5CB38-D1D0-B2BD-3F27-8DFFAE023C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32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03EEC6E-335D-9D05-8ADB-36A2043C94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D438AD-A128-140B-E161-631ABC417F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63D0C-E7CA-0408-E50B-21246B33CC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D5AF9B-810E-5842-BE97-4FC186960DCA}" type="datetimeFigureOut">
              <a:rPr lang="en-US" smtClean="0"/>
              <a:t>9/28/26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14B45F-D018-14B7-77AD-C01031465C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F10878-A918-CC0A-0A1A-A21262BC0B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C1A7E67-32DD-774A-9CB0-24E6C9C881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30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papers.ssrn.com/sol3/papers.cfm?abstract_id=6971902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150.statcan.gc.ca/n1/pub/85-002-x/2021001/article/00014-eng.htm?utm_source=chatgpt.com" TargetMode="External"/><Relationship Id="rId2" Type="http://schemas.openxmlformats.org/officeDocument/2006/relationships/hyperlink" Target="https://www150.statcan.gc.ca/n1/daily-quotidien/250722/cg-a002-eng.htm?utm_source=chatgpt.co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bjs.ojp.gov/content/pub/pdf/cv19.pdf" TargetMode="Externa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5BF4DF2C-F028-4921-9C23-41303F650A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158B3569-73B2-4D05-8E95-886A6EE1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  <a:prstGeom prst="rect">
            <a:avLst/>
          </a:prstGeom>
        </p:spPr>
        <p:txBody>
          <a:bodyPr anchor="t">
            <a:normAutofit/>
          </a:bodyPr>
          <a:lstStyle>
            <a:lvl1pPr defTabSz="487680">
              <a:defRPr sz="9150" b="1"/>
            </a:lvl1pPr>
          </a:lstStyle>
          <a:p>
            <a:pPr algn="r" fontAlgn="base"/>
            <a:r>
              <a:rPr lang="en-US" sz="5000" i="0" u="none" strike="noStrike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Effects of Gun Control Policies on Crime and Public Safety</a:t>
            </a:r>
          </a:p>
        </p:txBody>
      </p:sp>
      <p:sp>
        <p:nvSpPr>
          <p:cNvPr id="165" name="Shape 165"/>
          <p:cNvSpPr>
            <a:spLocks noGrp="1"/>
          </p:cNvSpPr>
          <p:nvPr>
            <p:ph type="body" sz="quarter" idx="1"/>
          </p:nvPr>
        </p:nvSpPr>
        <p:spPr>
          <a:xfrm>
            <a:off x="457200" y="5637125"/>
            <a:ext cx="4412417" cy="74462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400"/>
              </a:spcBef>
              <a:defRPr sz="9200">
                <a:solidFill>
                  <a:srgbClr val="0000FF"/>
                </a:solidFill>
              </a:defRPr>
            </a:lvl1pPr>
          </a:lstStyle>
          <a:p>
            <a:pPr algn="r"/>
            <a:r>
              <a:rPr lang="en-US" sz="4000" b="1" dirty="0">
                <a:solidFill>
                  <a:srgbClr val="FFFFFF"/>
                </a:solidFill>
              </a:rPr>
              <a:t>John R Lott, Jr.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5120A5A6-4D31-1D2A-E526-CF1046478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925" y="2110200"/>
            <a:ext cx="5664133" cy="3695845"/>
          </a:xfrm>
          <a:prstGeom prst="rect">
            <a:avLst/>
          </a:prstGeom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892B7B61-D701-474B-AE8F-EA238B550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12034" y="1267063"/>
            <a:ext cx="368480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177" name="Graphic 17">
              <a:extLst>
                <a:ext uri="{FF2B5EF4-FFF2-40B4-BE49-F238E27FC236}">
                  <a16:creationId xmlns:a16="http://schemas.microsoft.com/office/drawing/2014/main" id="{B71758F4-3F46-45DA-8AC5-4E508DA080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8" name="Graphic 21">
              <a:extLst>
                <a:ext uri="{FF2B5EF4-FFF2-40B4-BE49-F238E27FC236}">
                  <a16:creationId xmlns:a16="http://schemas.microsoft.com/office/drawing/2014/main" id="{8D61482F-F3C5-4D66-8C5D-C6BBE3E127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B7DE4D49-D5C9-1696-6491-69D49CAB529E}"/>
              </a:ext>
            </a:extLst>
          </p:cNvPr>
          <p:cNvSpPr txBox="1"/>
          <p:nvPr/>
        </p:nvSpPr>
        <p:spPr>
          <a:xfrm>
            <a:off x="20097" y="10249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DBED34-DCBC-29BB-6F2F-E348ECB1B1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7423" y="0"/>
            <a:ext cx="9126561" cy="6790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50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8F2C484-2FA1-877C-E49A-AC18FB0117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896" y="0"/>
            <a:ext cx="9250388" cy="676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03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20752-7E93-0B8A-115C-CCD959DC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6356" y="1250994"/>
            <a:ext cx="3201366" cy="4151323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l"/>
            <a:r>
              <a:rPr lang="en-US" sz="4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Gun laws stop law-abiding people, </a:t>
            </a:r>
            <a:r>
              <a:rPr lang="en-US" sz="4000" b="1" dirty="0">
                <a:solidFill>
                  <a:srgbClr val="FFC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particularly the poor and minorities from obtaining protection</a:t>
            </a:r>
            <a:endParaRPr lang="en-US" sz="4000" b="1" kern="1200" dirty="0">
              <a:solidFill>
                <a:srgbClr val="FFC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054E5-B5F5-7925-946D-D2C14A797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427329" y="130630"/>
            <a:ext cx="7533443" cy="6631912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Why do just 4% of adults in Illinois have a permit, but 23% in neighboring Indiana? Why do relatively few poor and minorities have permits in Illinois?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Issue 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Gun Control Laws – Struck down by the Supreme Court’s </a:t>
            </a:r>
            <a:r>
              <a:rPr lang="en-US" b="1" dirty="0" err="1">
                <a:latin typeface="Calibri" panose="020F0502020204030204" pitchFamily="34" charset="0"/>
                <a:cs typeface="Calibri" panose="020F0502020204030204" pitchFamily="34" charset="0"/>
              </a:rPr>
              <a:t>Bruen</a:t>
            </a: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 Decision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b="1" dirty="0"/>
              <a:t>For Los Angeles County, there were 341 concealed-carry permit holders in Los Angeles County, California. Democrats approved permits disproportionately for wealthy, politically connected, white, and male.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b="1" dirty="0"/>
              <a:t>In LA, only 7.6% female, 5% black, 6% Hispanic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cs typeface="Calibri" panose="020F0502020204030204" pitchFamily="34" charset="0"/>
              </a:rPr>
              <a:t>Background checks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Claim that background checks have stopped over 5 million dangerous or prohibited people from obtaining guns, but </a:t>
            </a:r>
            <a:r>
              <a:rPr lang="en-US" sz="2400" b="1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99% are mistakes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Discriminates against minority males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Universal background checks</a:t>
            </a:r>
          </a:p>
        </p:txBody>
      </p:sp>
    </p:spTree>
    <p:extLst>
      <p:ext uri="{BB962C8B-B14F-4D97-AF65-F5344CB8AC3E}">
        <p14:creationId xmlns:p14="http://schemas.microsoft.com/office/powerpoint/2010/main" val="16301815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320752-7E93-0B8A-115C-CCD959DC10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b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 few basic facts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4054E5-B5F5-7925-946D-D2C14A797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4070" y="511388"/>
            <a:ext cx="7663069" cy="5899351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Police are the </a:t>
            </a:r>
            <a:r>
              <a:rPr lang="en-US" sz="2200" b="1" dirty="0">
                <a:solidFill>
                  <a:srgbClr val="FF0000"/>
                </a:solidFill>
              </a:rPr>
              <a:t>single</a:t>
            </a:r>
            <a:r>
              <a:rPr lang="en-US" sz="2200" b="1" dirty="0"/>
              <a:t> most important factor in reducing crime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But the police themselves know that they virtually always arrive on the crime scene </a:t>
            </a:r>
            <a:r>
              <a:rPr lang="en-US" sz="2200" b="1" dirty="0">
                <a:solidFill>
                  <a:srgbClr val="FF0000"/>
                </a:solidFill>
              </a:rPr>
              <a:t>after</a:t>
            </a:r>
            <a:r>
              <a:rPr lang="en-US" sz="2200" b="1" dirty="0"/>
              <a:t> the crime has occurred.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The people who benefit the most from owning guns are the </a:t>
            </a:r>
            <a:r>
              <a:rPr lang="en-US" sz="2200" b="1" dirty="0">
                <a:solidFill>
                  <a:srgbClr val="FF0000"/>
                </a:solidFill>
              </a:rPr>
              <a:t>most vulnerable</a:t>
            </a:r>
            <a:r>
              <a:rPr lang="en-US" sz="2200" b="1" dirty="0"/>
              <a:t>. They fall into two groups.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The </a:t>
            </a:r>
            <a:r>
              <a:rPr lang="en-US" sz="2200" b="1" dirty="0">
                <a:solidFill>
                  <a:srgbClr val="FF0000"/>
                </a:solidFill>
              </a:rPr>
              <a:t>most likely victims </a:t>
            </a:r>
            <a:r>
              <a:rPr lang="en-US" sz="2200" b="1" dirty="0"/>
              <a:t>– particularly poor blacks living in high crime areas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Those who are </a:t>
            </a:r>
            <a:r>
              <a:rPr lang="en-US" sz="2200" b="1" dirty="0">
                <a:solidFill>
                  <a:srgbClr val="FF0000"/>
                </a:solidFill>
              </a:rPr>
              <a:t>weaker physically </a:t>
            </a:r>
            <a:r>
              <a:rPr lang="en-US" sz="2200" b="1" dirty="0"/>
              <a:t>– women and the elderly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0000"/>
                </a:solidFill>
              </a:rPr>
              <a:t>92% </a:t>
            </a:r>
            <a:r>
              <a:rPr lang="en-US" sz="2200" b="1" dirty="0"/>
              <a:t>of violent crime don’t involve guns in any way</a:t>
            </a:r>
          </a:p>
          <a:p>
            <a:pPr marL="342900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Guns are used defensively to stop crime about </a:t>
            </a:r>
            <a:r>
              <a:rPr lang="en-US" sz="2200" b="1" dirty="0">
                <a:solidFill>
                  <a:srgbClr val="FF0000"/>
                </a:solidFill>
              </a:rPr>
              <a:t>5 times </a:t>
            </a:r>
            <a:r>
              <a:rPr lang="en-US" sz="2200" b="1" dirty="0"/>
              <a:t>more frequently than they are used to commit it.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Why don’t we hear about that more?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What is newsworthy doesn’t always reflect reality.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Only </a:t>
            </a:r>
            <a:r>
              <a:rPr lang="en-US" sz="2200" b="1"/>
              <a:t>about 40% </a:t>
            </a:r>
            <a:r>
              <a:rPr lang="en-US" sz="2200" b="1" dirty="0"/>
              <a:t>of violent crime is reported to police.</a:t>
            </a:r>
          </a:p>
          <a:p>
            <a:pPr marL="800100" lvl="1" indent="-228600" algn="l">
              <a:buFont typeface="Arial" panose="020B0604020202020204" pitchFamily="34" charset="0"/>
              <a:buChar char="•"/>
            </a:pPr>
            <a:r>
              <a:rPr lang="en-US" sz="2200" b="1" dirty="0"/>
              <a:t>Media bias</a:t>
            </a:r>
          </a:p>
        </p:txBody>
      </p:sp>
    </p:spTree>
    <p:extLst>
      <p:ext uri="{BB962C8B-B14F-4D97-AF65-F5344CB8AC3E}">
        <p14:creationId xmlns:p14="http://schemas.microsoft.com/office/powerpoint/2010/main" val="4706767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0F13D-3390-C414-E35F-77418C350D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1018571"/>
          </a:xfrm>
        </p:spPr>
        <p:txBody>
          <a:bodyPr/>
          <a:lstStyle/>
          <a:p>
            <a:pPr algn="ctr"/>
            <a:r>
              <a:rPr lang="en-US" dirty="0"/>
              <a:t>Crime in Other Countries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A175DD-4EB4-208F-4C98-61B0B2488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02825"/>
            <a:ext cx="10515600" cy="5590050"/>
          </a:xfrm>
        </p:spPr>
        <p:txBody>
          <a:bodyPr>
            <a:no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U.S. murder rate was about four per 100,000 people – roughly twice Australia’s and Canada’s 2024 homicide rate. 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Murders in the US are extremely concentrated in tiny areas.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Yet it’s also true that homicides account for only a tiny fraction of violent crime. In 2024, homicides represented just 0.21%. About 0.03% in Australia and Canada, but that is because their other violent crime rates are so high.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Murders are extremely heavily concentrated in tiny areas in the US.</a:t>
            </a:r>
          </a:p>
          <a:p>
            <a:pPr lvl="1"/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Just 2% of counties</a:t>
            </a:r>
            <a:r>
              <a:rPr lang="en-US" sz="2800" dirty="0">
                <a:latin typeface="Calibri" panose="020F0502020204030204" pitchFamily="34" charset="0"/>
                <a:cs typeface="Calibri" panose="020F0502020204030204" pitchFamily="34" charset="0"/>
              </a:rPr>
              <a:t> account for approximately 54% of all murders, and within those counties roughly two-thirds of killings occur within areas covering only about ten city blocks. 53% of U.S. counties report no murders in a typical year, while another 16% report only one.</a:t>
            </a:r>
          </a:p>
        </p:txBody>
      </p:sp>
    </p:spTree>
    <p:extLst>
      <p:ext uri="{BB962C8B-B14F-4D97-AF65-F5344CB8AC3E}">
        <p14:creationId xmlns:p14="http://schemas.microsoft.com/office/powerpoint/2010/main" val="2001326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6046AF-E1DE-954E-AF8B-85ACB8AA4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Reported Crime versus Total Crime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1989C-B68E-8F8D-5F32-C6D16731DC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0"/>
            <a:ext cx="6906491" cy="6858000"/>
          </a:xfrm>
        </p:spPr>
        <p:txBody>
          <a:bodyPr anchor="ctr">
            <a:normAutofit/>
          </a:bodyPr>
          <a:lstStyle/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Shocking how defenseless people feel in other countries.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The gap between police statistics and actual victimization is substantial.</a:t>
            </a:r>
          </a:p>
          <a:p>
            <a:pPr lvl="1"/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Argentina Example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Canada, the police-reported violent-crime 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2"/>
              </a:rPr>
              <a:t>rate is 885 per 100,000 people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. The GSS reported a violent victimization rate almost 10 times that – 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8,300 per 100,000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10.6% of crimes reported.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During the same year, the US’s NCVS 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estimated 2,013,220 felonious violent crimes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 – rape or sexual assault, robbery, and aggravated assault, excluding simple assault. Police reports therefore captured 59.8% of the NCVS estimate.</a:t>
            </a:r>
          </a:p>
          <a:p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Compare rape/sexual assault in the US and Australia.</a:t>
            </a:r>
          </a:p>
        </p:txBody>
      </p:sp>
    </p:spTree>
    <p:extLst>
      <p:ext uri="{BB962C8B-B14F-4D97-AF65-F5344CB8AC3E}">
        <p14:creationId xmlns:p14="http://schemas.microsoft.com/office/powerpoint/2010/main" val="33655462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ECCF3A8-9A0A-1E1F-6C7D-AC16EA80A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2313" y="219919"/>
            <a:ext cx="10143555" cy="6479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75915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48EA86-CA95-CE17-149E-410F331274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540E6F2-83C1-9CD7-070F-356755A700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5703" y="115747"/>
            <a:ext cx="8654662" cy="6652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2032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EB4E45-487F-65C7-1D9F-4E173B664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1132C74-2E3F-E93A-8369-2E1E86AD24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0927" y="104389"/>
            <a:ext cx="8692587" cy="6681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3580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34880F-DE25-FFA9-9212-7332FCA0A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Women and crime</a:t>
            </a: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C4E4F1-93F4-52CF-EEC6-55E046308D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anchor="ctr">
            <a:normAutofit/>
          </a:bodyPr>
          <a:lstStyle/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Women in these countries aren’t allowed to protect themselves with mace or pepper spray, let alone guns.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In New South Wales, of the 9,138 sexual assaults reported to police in 2022, there were only 1,016 convictions – just an 11% conviction rate.</a:t>
            </a:r>
          </a:p>
          <a:p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Recent talk to students in New South Wales in Australia.</a:t>
            </a:r>
          </a:p>
        </p:txBody>
      </p:sp>
    </p:spTree>
    <p:extLst>
      <p:ext uri="{BB962C8B-B14F-4D97-AF65-F5344CB8AC3E}">
        <p14:creationId xmlns:p14="http://schemas.microsoft.com/office/powerpoint/2010/main" val="1910111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04301E-9ECC-9CC2-72CB-6298CF7D3A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5855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Surveys of Police Officers:</a:t>
            </a:r>
            <a:br>
              <a:rPr lang="en-US" b="1" dirty="0"/>
            </a:br>
            <a:r>
              <a:rPr lang="en-US" b="1" dirty="0" err="1"/>
              <a:t>PoliceOne</a:t>
            </a:r>
            <a:r>
              <a:rPr lang="en-US" b="1" dirty="0"/>
              <a:t> is the largest organization of police with 375,000 active full-time Officers</a:t>
            </a:r>
          </a:p>
        </p:txBody>
      </p:sp>
      <p:pic>
        <p:nvPicPr>
          <p:cNvPr id="4" name="Content Placeholder 4" descr="A screenshot of a survey&#10;&#10;Description automatically generated">
            <a:extLst>
              <a:ext uri="{FF2B5EF4-FFF2-40B4-BE49-F238E27FC236}">
                <a16:creationId xmlns:a16="http://schemas.microsoft.com/office/drawing/2014/main" id="{962BA324-98D7-906D-4AE9-9796EA2FEB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66380" y="1825428"/>
            <a:ext cx="10187420" cy="5032572"/>
          </a:xfrm>
        </p:spPr>
      </p:pic>
    </p:spTree>
    <p:extLst>
      <p:ext uri="{BB962C8B-B14F-4D97-AF65-F5344CB8AC3E}">
        <p14:creationId xmlns:p14="http://schemas.microsoft.com/office/powerpoint/2010/main" val="532849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030459-39B2-BAB1-3C4C-29EE539F7B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7957" y="0"/>
            <a:ext cx="10254588" cy="6738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632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8-07-06 at  Friday, July 6, 2.2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838200"/>
            <a:ext cx="8636000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347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84002A7-F90E-8A5D-E024-A89FC7B25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366" y="0"/>
            <a:ext cx="11228915" cy="6597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411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F4F91B-26EC-CA39-CBAB-C506E0168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598" y="0"/>
            <a:ext cx="11991372" cy="6741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65806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A23A36-86E5-CC1F-C608-117D5D5D5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0" name="Rectangle 169">
            <a:extLst>
              <a:ext uri="{FF2B5EF4-FFF2-40B4-BE49-F238E27FC236}">
                <a16:creationId xmlns:a16="http://schemas.microsoft.com/office/drawing/2014/main" id="{69BF1734-0096-E308-6979-9BC90BFEF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59D3F037-A9B0-5C63-0E9C-79237E86A3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164" name="Shape 164">
            <a:extLst>
              <a:ext uri="{FF2B5EF4-FFF2-40B4-BE49-F238E27FC236}">
                <a16:creationId xmlns:a16="http://schemas.microsoft.com/office/drawing/2014/main" id="{041CC1FA-0C56-E964-A2E9-AAE410763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598246"/>
            <a:ext cx="4412419" cy="3626217"/>
          </a:xfrm>
          <a:prstGeom prst="rect">
            <a:avLst/>
          </a:prstGeom>
        </p:spPr>
        <p:txBody>
          <a:bodyPr anchor="t">
            <a:normAutofit/>
          </a:bodyPr>
          <a:lstStyle>
            <a:lvl1pPr defTabSz="487680">
              <a:defRPr sz="9150" b="1"/>
            </a:lvl1pPr>
          </a:lstStyle>
          <a:p>
            <a:pPr algn="r" fontAlgn="base"/>
            <a:r>
              <a:rPr lang="en-US" sz="5000" i="0" u="none" strike="noStrike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The Effects of Gun Control Policies on Crime and Public Safety</a:t>
            </a:r>
          </a:p>
        </p:txBody>
      </p:sp>
      <p:sp>
        <p:nvSpPr>
          <p:cNvPr id="165" name="Shape 165">
            <a:extLst>
              <a:ext uri="{FF2B5EF4-FFF2-40B4-BE49-F238E27FC236}">
                <a16:creationId xmlns:a16="http://schemas.microsoft.com/office/drawing/2014/main" id="{9277BB6D-0786-4B88-E31A-1744D7AB6971}"/>
              </a:ext>
            </a:extLst>
          </p:cNvPr>
          <p:cNvSpPr>
            <a:spLocks noGrp="1"/>
          </p:cNvSpPr>
          <p:nvPr>
            <p:ph type="body" sz="quarter" idx="1"/>
          </p:nvPr>
        </p:nvSpPr>
        <p:spPr>
          <a:xfrm>
            <a:off x="457200" y="5350213"/>
            <a:ext cx="4412417" cy="103153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spcBef>
                <a:spcPts val="1400"/>
              </a:spcBef>
              <a:defRPr sz="9200">
                <a:solidFill>
                  <a:srgbClr val="0000FF"/>
                </a:solidFill>
              </a:defRPr>
            </a:lvl1pPr>
          </a:lstStyle>
          <a:p>
            <a:pPr algn="r"/>
            <a:r>
              <a:rPr lang="en-US" sz="4000" b="1" dirty="0">
                <a:solidFill>
                  <a:srgbClr val="FFFFFF"/>
                </a:solidFill>
              </a:rPr>
              <a:t>John R Lott, Jr.</a:t>
            </a: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46ACE70E-32ED-9F91-AE27-3E09119853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7CF2C0FD-C09A-CCA9-6B45-FB8D7FFB16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925" y="2110200"/>
            <a:ext cx="5664133" cy="3695845"/>
          </a:xfrm>
          <a:prstGeom prst="rect">
            <a:avLst/>
          </a:prstGeom>
        </p:spPr>
      </p:pic>
      <p:grpSp>
        <p:nvGrpSpPr>
          <p:cNvPr id="176" name="Group 175">
            <a:extLst>
              <a:ext uri="{FF2B5EF4-FFF2-40B4-BE49-F238E27FC236}">
                <a16:creationId xmlns:a16="http://schemas.microsoft.com/office/drawing/2014/main" id="{90AB2C6D-3F49-D31C-31AF-C854EEE652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512034" y="1267063"/>
            <a:ext cx="368480" cy="519967"/>
            <a:chOff x="11512034" y="1267063"/>
            <a:chExt cx="368480" cy="519967"/>
          </a:xfrm>
          <a:solidFill>
            <a:srgbClr val="FFFFFF"/>
          </a:solidFill>
        </p:grpSpPr>
        <p:sp>
          <p:nvSpPr>
            <p:cNvPr id="177" name="Graphic 17">
              <a:extLst>
                <a:ext uri="{FF2B5EF4-FFF2-40B4-BE49-F238E27FC236}">
                  <a16:creationId xmlns:a16="http://schemas.microsoft.com/office/drawing/2014/main" id="{15752E8F-806C-DFAD-71EA-0170234180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512034" y="1267063"/>
              <a:ext cx="139037" cy="139039"/>
            </a:xfrm>
            <a:custGeom>
              <a:avLst/>
              <a:gdLst>
                <a:gd name="connsiteX0" fmla="*/ 129600 w 139037"/>
                <a:gd name="connsiteY0" fmla="*/ 60082 h 139039"/>
                <a:gd name="connsiteX1" fmla="*/ 78955 w 139037"/>
                <a:gd name="connsiteY1" fmla="*/ 60082 h 139039"/>
                <a:gd name="connsiteX2" fmla="*/ 78955 w 139037"/>
                <a:gd name="connsiteY2" fmla="*/ 9437 h 139039"/>
                <a:gd name="connsiteX3" fmla="*/ 69519 w 139037"/>
                <a:gd name="connsiteY3" fmla="*/ 0 h 139039"/>
                <a:gd name="connsiteX4" fmla="*/ 60082 w 139037"/>
                <a:gd name="connsiteY4" fmla="*/ 9437 h 139039"/>
                <a:gd name="connsiteX5" fmla="*/ 60082 w 139037"/>
                <a:gd name="connsiteY5" fmla="*/ 60082 h 139039"/>
                <a:gd name="connsiteX6" fmla="*/ 9437 w 139037"/>
                <a:gd name="connsiteY6" fmla="*/ 60082 h 139039"/>
                <a:gd name="connsiteX7" fmla="*/ 0 w 139037"/>
                <a:gd name="connsiteY7" fmla="*/ 69520 h 139039"/>
                <a:gd name="connsiteX8" fmla="*/ 9437 w 139037"/>
                <a:gd name="connsiteY8" fmla="*/ 78957 h 139039"/>
                <a:gd name="connsiteX9" fmla="*/ 60082 w 139037"/>
                <a:gd name="connsiteY9" fmla="*/ 78957 h 139039"/>
                <a:gd name="connsiteX10" fmla="*/ 60082 w 139037"/>
                <a:gd name="connsiteY10" fmla="*/ 129602 h 139039"/>
                <a:gd name="connsiteX11" fmla="*/ 69519 w 139037"/>
                <a:gd name="connsiteY11" fmla="*/ 139039 h 139039"/>
                <a:gd name="connsiteX12" fmla="*/ 78955 w 139037"/>
                <a:gd name="connsiteY12" fmla="*/ 129602 h 139039"/>
                <a:gd name="connsiteX13" fmla="*/ 78955 w 139037"/>
                <a:gd name="connsiteY13" fmla="*/ 78957 h 139039"/>
                <a:gd name="connsiteX14" fmla="*/ 129600 w 139037"/>
                <a:gd name="connsiteY14" fmla="*/ 78957 h 139039"/>
                <a:gd name="connsiteX15" fmla="*/ 139037 w 139037"/>
                <a:gd name="connsiteY15" fmla="*/ 69520 h 139039"/>
                <a:gd name="connsiteX16" fmla="*/ 129600 w 139037"/>
                <a:gd name="connsiteY16" fmla="*/ 60082 h 1390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9037" h="139039">
                  <a:moveTo>
                    <a:pt x="129600" y="60082"/>
                  </a:moveTo>
                  <a:lnTo>
                    <a:pt x="78955" y="60082"/>
                  </a:lnTo>
                  <a:lnTo>
                    <a:pt x="78955" y="9437"/>
                  </a:lnTo>
                  <a:cubicBezTo>
                    <a:pt x="78955" y="4225"/>
                    <a:pt x="74730" y="0"/>
                    <a:pt x="69519" y="0"/>
                  </a:cubicBezTo>
                  <a:cubicBezTo>
                    <a:pt x="64307" y="0"/>
                    <a:pt x="60082" y="4225"/>
                    <a:pt x="60082" y="9437"/>
                  </a:cubicBezTo>
                  <a:lnTo>
                    <a:pt x="60082" y="60082"/>
                  </a:lnTo>
                  <a:lnTo>
                    <a:pt x="9437" y="60082"/>
                  </a:lnTo>
                  <a:cubicBezTo>
                    <a:pt x="4225" y="60082"/>
                    <a:pt x="0" y="64308"/>
                    <a:pt x="0" y="69520"/>
                  </a:cubicBezTo>
                  <a:cubicBezTo>
                    <a:pt x="0" y="74731"/>
                    <a:pt x="4225" y="78957"/>
                    <a:pt x="9437" y="78957"/>
                  </a:cubicBezTo>
                  <a:lnTo>
                    <a:pt x="60082" y="78957"/>
                  </a:lnTo>
                  <a:lnTo>
                    <a:pt x="60082" y="129602"/>
                  </a:lnTo>
                  <a:cubicBezTo>
                    <a:pt x="60082" y="134814"/>
                    <a:pt x="64307" y="139039"/>
                    <a:pt x="69519" y="139039"/>
                  </a:cubicBezTo>
                  <a:cubicBezTo>
                    <a:pt x="74730" y="139039"/>
                    <a:pt x="78955" y="134814"/>
                    <a:pt x="78955" y="129602"/>
                  </a:cubicBezTo>
                  <a:lnTo>
                    <a:pt x="78955" y="78957"/>
                  </a:lnTo>
                  <a:lnTo>
                    <a:pt x="129600" y="78957"/>
                  </a:lnTo>
                  <a:cubicBezTo>
                    <a:pt x="134812" y="78957"/>
                    <a:pt x="139037" y="74731"/>
                    <a:pt x="139037" y="69520"/>
                  </a:cubicBezTo>
                  <a:cubicBezTo>
                    <a:pt x="139037" y="64308"/>
                    <a:pt x="134812" y="60082"/>
                    <a:pt x="129600" y="60082"/>
                  </a:cubicBezTo>
                  <a:close/>
                </a:path>
              </a:pathLst>
            </a:custGeom>
            <a:grpFill/>
            <a:ln w="60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  <p:sp>
          <p:nvSpPr>
            <p:cNvPr id="178" name="Graphic 21">
              <a:extLst>
                <a:ext uri="{FF2B5EF4-FFF2-40B4-BE49-F238E27FC236}">
                  <a16:creationId xmlns:a16="http://schemas.microsoft.com/office/drawing/2014/main" id="{377341E7-B4D2-D322-BD68-1E8D4FF0B9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752801" y="1659316"/>
              <a:ext cx="127713" cy="127714"/>
            </a:xfrm>
            <a:custGeom>
              <a:avLst/>
              <a:gdLst>
                <a:gd name="connsiteX0" fmla="*/ 63857 w 127713"/>
                <a:gd name="connsiteY0" fmla="*/ 18874 h 127714"/>
                <a:gd name="connsiteX1" fmla="*/ 108839 w 127713"/>
                <a:gd name="connsiteY1" fmla="*/ 63857 h 127714"/>
                <a:gd name="connsiteX2" fmla="*/ 63857 w 127713"/>
                <a:gd name="connsiteY2" fmla="*/ 108840 h 127714"/>
                <a:gd name="connsiteX3" fmla="*/ 18874 w 127713"/>
                <a:gd name="connsiteY3" fmla="*/ 63857 h 127714"/>
                <a:gd name="connsiteX4" fmla="*/ 63857 w 127713"/>
                <a:gd name="connsiteY4" fmla="*/ 18874 h 127714"/>
                <a:gd name="connsiteX5" fmla="*/ 63857 w 127713"/>
                <a:gd name="connsiteY5" fmla="*/ 0 h 127714"/>
                <a:gd name="connsiteX6" fmla="*/ 0 w 127713"/>
                <a:gd name="connsiteY6" fmla="*/ 63857 h 127714"/>
                <a:gd name="connsiteX7" fmla="*/ 63857 w 127713"/>
                <a:gd name="connsiteY7" fmla="*/ 127714 h 127714"/>
                <a:gd name="connsiteX8" fmla="*/ 127713 w 127713"/>
                <a:gd name="connsiteY8" fmla="*/ 63857 h 127714"/>
                <a:gd name="connsiteX9" fmla="*/ 63857 w 127713"/>
                <a:gd name="connsiteY9" fmla="*/ 0 h 127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27713" h="127714">
                  <a:moveTo>
                    <a:pt x="63857" y="18874"/>
                  </a:moveTo>
                  <a:cubicBezTo>
                    <a:pt x="88700" y="18874"/>
                    <a:pt x="108839" y="39014"/>
                    <a:pt x="108839" y="63857"/>
                  </a:cubicBezTo>
                  <a:cubicBezTo>
                    <a:pt x="108839" y="88700"/>
                    <a:pt x="88700" y="108840"/>
                    <a:pt x="63857" y="108840"/>
                  </a:cubicBezTo>
                  <a:cubicBezTo>
                    <a:pt x="39013" y="108840"/>
                    <a:pt x="18874" y="88700"/>
                    <a:pt x="18874" y="63857"/>
                  </a:cubicBezTo>
                  <a:cubicBezTo>
                    <a:pt x="18898" y="39024"/>
                    <a:pt x="39023" y="18898"/>
                    <a:pt x="63857" y="18874"/>
                  </a:cubicBezTo>
                  <a:moveTo>
                    <a:pt x="63857" y="0"/>
                  </a:moveTo>
                  <a:cubicBezTo>
                    <a:pt x="28590" y="0"/>
                    <a:pt x="0" y="28590"/>
                    <a:pt x="0" y="63857"/>
                  </a:cubicBezTo>
                  <a:cubicBezTo>
                    <a:pt x="0" y="99124"/>
                    <a:pt x="28590" y="127714"/>
                    <a:pt x="63857" y="127714"/>
                  </a:cubicBezTo>
                  <a:cubicBezTo>
                    <a:pt x="99124" y="127714"/>
                    <a:pt x="127713" y="99124"/>
                    <a:pt x="127713" y="63857"/>
                  </a:cubicBezTo>
                  <a:cubicBezTo>
                    <a:pt x="127713" y="28590"/>
                    <a:pt x="99124" y="0"/>
                    <a:pt x="63857" y="0"/>
                  </a:cubicBezTo>
                  <a:close/>
                </a:path>
              </a:pathLst>
            </a:custGeom>
            <a:grpFill/>
            <a:ln w="61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>
                <a:solidFill>
                  <a:srgbClr val="FFFFFF"/>
                </a:solidFill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E80CB25B-7F4C-EC38-022F-0949F5A201EF}"/>
              </a:ext>
            </a:extLst>
          </p:cNvPr>
          <p:cNvSpPr txBox="1"/>
          <p:nvPr/>
        </p:nvSpPr>
        <p:spPr>
          <a:xfrm>
            <a:off x="20097" y="102493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7495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7139</TotalTime>
  <Words>656</Words>
  <Application>Microsoft Macintosh PowerPoint</Application>
  <PresentationFormat>Widescreen</PresentationFormat>
  <Paragraphs>43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Aptos Display</vt:lpstr>
      <vt:lpstr>Arial</vt:lpstr>
      <vt:lpstr>Calibri</vt:lpstr>
      <vt:lpstr>Office Theme</vt:lpstr>
      <vt:lpstr>The Effects of Gun Control Policies on Crime and Public Safety</vt:lpstr>
      <vt:lpstr>PowerPoint Presentation</vt:lpstr>
      <vt:lpstr>PowerPoint Presentation</vt:lpstr>
      <vt:lpstr>Gun laws stop law-abiding people, particularly the poor and minorities from obtaining protection</vt:lpstr>
      <vt:lpstr>A few basic facts</vt:lpstr>
      <vt:lpstr>Crime in Other Countries</vt:lpstr>
      <vt:lpstr>Reported Crime versus Total Crime</vt:lpstr>
      <vt:lpstr>PowerPoint Presentation</vt:lpstr>
      <vt:lpstr>PowerPoint Presentation</vt:lpstr>
      <vt:lpstr>PowerPoint Presentation</vt:lpstr>
      <vt:lpstr>Women and crime</vt:lpstr>
      <vt:lpstr>Surveys of Police Officers: PoliceOne is the largest organization of police with 375,000 active full-time Officers</vt:lpstr>
      <vt:lpstr>PowerPoint Presentation</vt:lpstr>
      <vt:lpstr>PowerPoint Presentation</vt:lpstr>
      <vt:lpstr>PowerPoint Presentation</vt:lpstr>
      <vt:lpstr>PowerPoint Presentation</vt:lpstr>
      <vt:lpstr>The Effects of Gun Control Policies on Crime and Public Safety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Was the Second Amendment a Mistake or a Success?</dc:title>
  <dc:creator>John Lott</dc:creator>
  <cp:lastModifiedBy>John Lott</cp:lastModifiedBy>
  <cp:revision>74</cp:revision>
  <dcterms:created xsi:type="dcterms:W3CDTF">2024-03-09T08:21:00Z</dcterms:created>
  <dcterms:modified xsi:type="dcterms:W3CDTF">2026-09-28T18:04:15Z</dcterms:modified>
</cp:coreProperties>
</file>