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64" r:id="rId2"/>
    <p:sldId id="265" r:id="rId3"/>
    <p:sldId id="267" r:id="rId4"/>
    <p:sldId id="266" r:id="rId5"/>
    <p:sldId id="268" r:id="rId6"/>
    <p:sldId id="269" r:id="rId7"/>
    <p:sldId id="273" r:id="rId8"/>
    <p:sldId id="272" r:id="rId9"/>
    <p:sldId id="270" r:id="rId10"/>
    <p:sldId id="27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69"/>
    <p:restoredTop sz="91425"/>
  </p:normalViewPr>
  <p:slideViewPr>
    <p:cSldViewPr snapToGrid="0">
      <p:cViewPr varScale="1">
        <p:scale>
          <a:sx n="115" d="100"/>
          <a:sy n="115" d="100"/>
        </p:scale>
        <p:origin x="73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6A502D-77EE-794F-918B-419B87DC675D}"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D9AE8D-F0F2-3B4C-B66B-14D31F7E5330}" type="slidenum">
              <a:rPr lang="en-US" smtClean="0"/>
              <a:t>‹#›</a:t>
            </a:fld>
            <a:endParaRPr lang="en-US"/>
          </a:p>
        </p:txBody>
      </p:sp>
    </p:spTree>
    <p:extLst>
      <p:ext uri="{BB962C8B-B14F-4D97-AF65-F5344CB8AC3E}">
        <p14:creationId xmlns:p14="http://schemas.microsoft.com/office/powerpoint/2010/main" val="1317572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F171-E40F-7FBF-21DD-FD8936DF96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FCF9D7-D0EE-C9A6-D1D3-1B44FDF518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1500C78-5FAB-4DAB-B80D-C0CA4B35CF39}"/>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5" name="Footer Placeholder 4">
            <a:extLst>
              <a:ext uri="{FF2B5EF4-FFF2-40B4-BE49-F238E27FC236}">
                <a16:creationId xmlns:a16="http://schemas.microsoft.com/office/drawing/2014/main" id="{22B3E2AE-0855-C465-11E8-A72A1B57A5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EF01B-D699-3A84-2F91-00219206B649}"/>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4015582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9215D-A7D4-4B3A-95F0-34FD1CCEA3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F5BD5B-F370-A6F1-2E7D-C024F7D3F6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D1AD26-C946-C19D-001B-D946619A71F5}"/>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5" name="Footer Placeholder 4">
            <a:extLst>
              <a:ext uri="{FF2B5EF4-FFF2-40B4-BE49-F238E27FC236}">
                <a16:creationId xmlns:a16="http://schemas.microsoft.com/office/drawing/2014/main" id="{07B59F69-81AB-BAD5-EB5F-E453F170EE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9466C9-C651-9422-63A5-6CDA8B2AA428}"/>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1971602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A9671-099C-BC8E-A3E7-8F6C8C5B8A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BE5F938-F752-405A-0895-D8FFB2F45AD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A4AF52A-3F3F-B0A5-B7E6-56461F1A94C9}"/>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5" name="Footer Placeholder 4">
            <a:extLst>
              <a:ext uri="{FF2B5EF4-FFF2-40B4-BE49-F238E27FC236}">
                <a16:creationId xmlns:a16="http://schemas.microsoft.com/office/drawing/2014/main" id="{671828B6-407C-8FC4-A6AA-621281839C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526837-15EF-175B-17E3-FDEFF01AAA81}"/>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1042787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D2285-FCF3-18A5-B208-BF09B51228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1145A6-A809-5EB3-4201-59DAB60F70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BE0B37-E093-7218-C1DE-29A3D389D6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9C826E2-744D-630E-A478-D16E9F580A5F}"/>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6" name="Footer Placeholder 5">
            <a:extLst>
              <a:ext uri="{FF2B5EF4-FFF2-40B4-BE49-F238E27FC236}">
                <a16:creationId xmlns:a16="http://schemas.microsoft.com/office/drawing/2014/main" id="{0CA01AB0-E8EB-CF41-3736-9FC0B95CC9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F4813E-775E-8F08-E2AB-E1E47A6688C3}"/>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3067085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136B7-53C3-DA22-C589-C01FD49C72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A97A65-F796-3487-BBB2-CBAED304A0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44D8D3-6809-4D9C-3CAA-5548B98209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AF8FC3-6511-6025-810A-D77C4687A6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542491-7C53-0330-34C6-289758FE0C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2A0E73-B18D-24E7-697F-6BD878AF378C}"/>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8" name="Footer Placeholder 7">
            <a:extLst>
              <a:ext uri="{FF2B5EF4-FFF2-40B4-BE49-F238E27FC236}">
                <a16:creationId xmlns:a16="http://schemas.microsoft.com/office/drawing/2014/main" id="{8C766C86-C5DD-FD2D-BBE0-E1BF0706471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1B50BB-7813-D9E5-18BF-5D499ABD4751}"/>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4234415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B67C3-61BA-EE06-420F-D061064E48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057BC8-5D72-311C-5B45-8FB530B54264}"/>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4" name="Footer Placeholder 3">
            <a:extLst>
              <a:ext uri="{FF2B5EF4-FFF2-40B4-BE49-F238E27FC236}">
                <a16:creationId xmlns:a16="http://schemas.microsoft.com/office/drawing/2014/main" id="{E32D5463-9404-C694-0689-341515D8FA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E8CA19-3B16-3EDF-3810-3DF3B0E702ED}"/>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1103516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6C1166-50B4-BF84-DED4-29C7DFE86681}"/>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3" name="Footer Placeholder 2">
            <a:extLst>
              <a:ext uri="{FF2B5EF4-FFF2-40B4-BE49-F238E27FC236}">
                <a16:creationId xmlns:a16="http://schemas.microsoft.com/office/drawing/2014/main" id="{71E78816-40CC-8F63-EBAB-C2A3BA95C4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F1C3DE-CA2A-072C-61F6-F52A0FF7C270}"/>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359269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294F2-BFB2-101D-5728-B853F86045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B463CB-0BAC-EB53-7AF6-32B066C593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FFB346-A93A-E62B-F50D-E7E07EB479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48EDDF-89C5-D644-30E0-F2928CB718F5}"/>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6" name="Footer Placeholder 5">
            <a:extLst>
              <a:ext uri="{FF2B5EF4-FFF2-40B4-BE49-F238E27FC236}">
                <a16:creationId xmlns:a16="http://schemas.microsoft.com/office/drawing/2014/main" id="{476009E3-4056-1C99-0B84-91584F2AF0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2672B1-186E-197A-65DD-35354EEDDE2B}"/>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629941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1C3CD-2573-6184-1E4E-FD8CA19845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75F865-3078-63F4-6EC5-8FB23427B0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3BB104-2B1A-11C0-7610-01F7351D27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EE63E-41E3-8FE6-9492-1B52F5DB91E9}"/>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6" name="Footer Placeholder 5">
            <a:extLst>
              <a:ext uri="{FF2B5EF4-FFF2-40B4-BE49-F238E27FC236}">
                <a16:creationId xmlns:a16="http://schemas.microsoft.com/office/drawing/2014/main" id="{2B469F4C-1F9C-9786-4DF4-8F706825B4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0AB59C-A852-9303-BC18-E2389903AE22}"/>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758010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D2DDB-5519-F9E4-B9B5-4F83C6F6D0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39C1C4D-E2C1-8C36-FA48-14AA31F718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885C1B-9AED-4BEF-5187-7FEE1525C33B}"/>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5" name="Footer Placeholder 4">
            <a:extLst>
              <a:ext uri="{FF2B5EF4-FFF2-40B4-BE49-F238E27FC236}">
                <a16:creationId xmlns:a16="http://schemas.microsoft.com/office/drawing/2014/main" id="{4334B52F-CA1C-3B3C-B77E-6D30FA654D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E0B3A-5692-920F-5165-AD6BF25DE933}"/>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2997237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E0ACDF-B5A8-6021-02CF-64D57483DC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6249CE9-87F7-EDA0-B01D-D67C3E16CD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24AB7-89A2-C546-D855-02B121B04040}"/>
              </a:ext>
            </a:extLst>
          </p:cNvPr>
          <p:cNvSpPr>
            <a:spLocks noGrp="1"/>
          </p:cNvSpPr>
          <p:nvPr>
            <p:ph type="dt" sz="half" idx="10"/>
          </p:nvPr>
        </p:nvSpPr>
        <p:spPr/>
        <p:txBody>
          <a:bodyPr/>
          <a:lstStyle/>
          <a:p>
            <a:fld id="{EE2EAEA0-C7D4-FC41-9EF6-A597CCE3216E}" type="datetimeFigureOut">
              <a:rPr lang="en-US" smtClean="0"/>
              <a:t>9/23/26</a:t>
            </a:fld>
            <a:endParaRPr lang="en-US"/>
          </a:p>
        </p:txBody>
      </p:sp>
      <p:sp>
        <p:nvSpPr>
          <p:cNvPr id="5" name="Footer Placeholder 4">
            <a:extLst>
              <a:ext uri="{FF2B5EF4-FFF2-40B4-BE49-F238E27FC236}">
                <a16:creationId xmlns:a16="http://schemas.microsoft.com/office/drawing/2014/main" id="{7673F5C6-4135-E5BF-45D5-8C335AA0D8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3C32DD-7ADB-7AFC-FF0F-B1D296B0DDA8}"/>
              </a:ext>
            </a:extLst>
          </p:cNvPr>
          <p:cNvSpPr>
            <a:spLocks noGrp="1"/>
          </p:cNvSpPr>
          <p:nvPr>
            <p:ph type="sldNum" sz="quarter" idx="12"/>
          </p:nvPr>
        </p:nvSpPr>
        <p:spPr/>
        <p:txBody>
          <a:bodyPr/>
          <a:lstStyle/>
          <a:p>
            <a:fld id="{0F3B0FFC-304D-1542-9D3F-205F6DE082AF}" type="slidenum">
              <a:rPr lang="en-US" smtClean="0"/>
              <a:t>‹#›</a:t>
            </a:fld>
            <a:endParaRPr lang="en-US"/>
          </a:p>
        </p:txBody>
      </p:sp>
    </p:spTree>
    <p:extLst>
      <p:ext uri="{BB962C8B-B14F-4D97-AF65-F5344CB8AC3E}">
        <p14:creationId xmlns:p14="http://schemas.microsoft.com/office/powerpoint/2010/main" val="2116668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CCF1BE-263A-50B7-FDBD-FC22B73F56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433EDE-BAAB-C502-7F2D-1464A95DE5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63EF78-03DE-176B-3258-96A8B8BA3B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E2EAEA0-C7D4-FC41-9EF6-A597CCE3216E}" type="datetimeFigureOut">
              <a:rPr lang="en-US" smtClean="0"/>
              <a:t>9/23/26</a:t>
            </a:fld>
            <a:endParaRPr lang="en-US"/>
          </a:p>
        </p:txBody>
      </p:sp>
      <p:sp>
        <p:nvSpPr>
          <p:cNvPr id="5" name="Footer Placeholder 4">
            <a:extLst>
              <a:ext uri="{FF2B5EF4-FFF2-40B4-BE49-F238E27FC236}">
                <a16:creationId xmlns:a16="http://schemas.microsoft.com/office/drawing/2014/main" id="{3E34FEDA-7744-32DC-B4AA-927CDC9171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5B735E0-ED00-4068-EB81-ACC28C5F71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3B0FFC-304D-1542-9D3F-205F6DE082AF}" type="slidenum">
              <a:rPr lang="en-US" smtClean="0"/>
              <a:t>‹#›</a:t>
            </a:fld>
            <a:endParaRPr lang="en-US"/>
          </a:p>
        </p:txBody>
      </p:sp>
    </p:spTree>
    <p:extLst>
      <p:ext uri="{BB962C8B-B14F-4D97-AF65-F5344CB8AC3E}">
        <p14:creationId xmlns:p14="http://schemas.microsoft.com/office/powerpoint/2010/main" val="37286531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file:///C:/Users/jlott/Downloads/.%20https:/thereload.com/app/uploads/2022/12/CDC-DGU-Emails-Reload-Redactions.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1" name="Rectangle 170">
            <a:extLst>
              <a:ext uri="{FF2B5EF4-FFF2-40B4-BE49-F238E27FC236}">
                <a16:creationId xmlns:a16="http://schemas.microsoft.com/office/drawing/2014/main" id="{5BF4DF2C-F028-4921-9C23-41303F650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158B3569-73B2-4D05-8E95-886A6EE17F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4" name="Shape 164"/>
          <p:cNvSpPr>
            <a:spLocks noGrp="1"/>
          </p:cNvSpPr>
          <p:nvPr>
            <p:ph type="title"/>
          </p:nvPr>
        </p:nvSpPr>
        <p:spPr>
          <a:xfrm>
            <a:off x="457200" y="1598246"/>
            <a:ext cx="4412419" cy="3626217"/>
          </a:xfrm>
          <a:prstGeom prst="rect">
            <a:avLst/>
          </a:prstGeom>
        </p:spPr>
        <p:txBody>
          <a:bodyPr anchor="t">
            <a:normAutofit/>
          </a:bodyPr>
          <a:lstStyle>
            <a:lvl1pPr defTabSz="487680">
              <a:defRPr sz="9150" b="1"/>
            </a:lvl1pPr>
          </a:lstStyle>
          <a:p>
            <a:pPr algn="r"/>
            <a:r>
              <a:rPr lang="en-US" sz="5600" b="1" dirty="0">
                <a:solidFill>
                  <a:srgbClr val="FFFFFF"/>
                </a:solidFill>
              </a:rPr>
              <a:t>Restoring the Right to Self-defense</a:t>
            </a:r>
            <a:endParaRPr lang="en-US" sz="5600" dirty="0">
              <a:solidFill>
                <a:srgbClr val="FFFFFF"/>
              </a:solidFill>
            </a:endParaRPr>
          </a:p>
        </p:txBody>
      </p:sp>
      <p:sp>
        <p:nvSpPr>
          <p:cNvPr id="165" name="Shape 165"/>
          <p:cNvSpPr>
            <a:spLocks noGrp="1"/>
          </p:cNvSpPr>
          <p:nvPr>
            <p:ph type="body" sz="quarter" idx="1"/>
          </p:nvPr>
        </p:nvSpPr>
        <p:spPr>
          <a:xfrm>
            <a:off x="457200" y="5350213"/>
            <a:ext cx="4412417" cy="1031537"/>
          </a:xfrm>
          <a:prstGeom prst="rect">
            <a:avLst/>
          </a:prstGeom>
        </p:spPr>
        <p:txBody>
          <a:bodyPr>
            <a:normAutofit/>
          </a:bodyPr>
          <a:lstStyle>
            <a:lvl1pPr>
              <a:spcBef>
                <a:spcPts val="1400"/>
              </a:spcBef>
              <a:defRPr sz="9200">
                <a:solidFill>
                  <a:srgbClr val="0000FF"/>
                </a:solidFill>
              </a:defRPr>
            </a:lvl1pPr>
          </a:lstStyle>
          <a:p>
            <a:pPr algn="r"/>
            <a:r>
              <a:rPr lang="en-US" sz="3600" dirty="0">
                <a:solidFill>
                  <a:srgbClr val="FFFFFF"/>
                </a:solidFill>
              </a:rPr>
              <a:t>John R Lott, Jr.</a:t>
            </a:r>
          </a:p>
        </p:txBody>
      </p:sp>
      <p:cxnSp>
        <p:nvCxnSpPr>
          <p:cNvPr id="175" name="Straight Connector 174">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892B7B61-D701-474B-AE8F-EA238B550A7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178" name="Graphic 17">
              <a:extLst>
                <a:ext uri="{FF2B5EF4-FFF2-40B4-BE49-F238E27FC236}">
                  <a16:creationId xmlns:a16="http://schemas.microsoft.com/office/drawing/2014/main" id="{B71758F4-3F46-45DA-8AC5-4E508DA080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9" name="Graphic 21">
              <a:extLst>
                <a:ext uri="{FF2B5EF4-FFF2-40B4-BE49-F238E27FC236}">
                  <a16:creationId xmlns:a16="http://schemas.microsoft.com/office/drawing/2014/main" id="{8D61482F-F3C5-4D66-8C5D-C6BBE3E12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pic>
        <p:nvPicPr>
          <p:cNvPr id="2" name="Picture 1">
            <a:extLst>
              <a:ext uri="{FF2B5EF4-FFF2-40B4-BE49-F238E27FC236}">
                <a16:creationId xmlns:a16="http://schemas.microsoft.com/office/drawing/2014/main" id="{0B8C4E1E-C175-A575-5570-758470AB0F86}"/>
              </a:ext>
            </a:extLst>
          </p:cNvPr>
          <p:cNvPicPr>
            <a:picLocks noChangeAspect="1"/>
          </p:cNvPicPr>
          <p:nvPr/>
        </p:nvPicPr>
        <p:blipFill>
          <a:blip r:embed="rId2"/>
          <a:stretch>
            <a:fillRect/>
          </a:stretch>
        </p:blipFill>
        <p:spPr>
          <a:xfrm>
            <a:off x="6025026" y="1723173"/>
            <a:ext cx="5794847" cy="37317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B573AE2-C9AD-BC4C-4E93-039FD6CB1EF0}"/>
              </a:ext>
            </a:extLst>
          </p:cNvPr>
          <p:cNvPicPr>
            <a:picLocks noChangeAspect="1"/>
          </p:cNvPicPr>
          <p:nvPr/>
        </p:nvPicPr>
        <p:blipFill>
          <a:blip r:embed="rId2"/>
          <a:stretch>
            <a:fillRect/>
          </a:stretch>
        </p:blipFill>
        <p:spPr>
          <a:xfrm>
            <a:off x="1143828" y="0"/>
            <a:ext cx="10476622" cy="6858000"/>
          </a:xfrm>
          <a:prstGeom prst="rect">
            <a:avLst/>
          </a:prstGeom>
        </p:spPr>
      </p:pic>
    </p:spTree>
    <p:extLst>
      <p:ext uri="{BB962C8B-B14F-4D97-AF65-F5344CB8AC3E}">
        <p14:creationId xmlns:p14="http://schemas.microsoft.com/office/powerpoint/2010/main" val="4221596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DCA89D-EB99-4436-D6A4-DCCA80A8C17E}"/>
              </a:ext>
            </a:extLst>
          </p:cNvPr>
          <p:cNvSpPr>
            <a:spLocks noGrp="1"/>
          </p:cNvSpPr>
          <p:nvPr>
            <p:ph type="title"/>
          </p:nvPr>
        </p:nvSpPr>
        <p:spPr>
          <a:xfrm>
            <a:off x="686834" y="1153572"/>
            <a:ext cx="3200400" cy="4461163"/>
          </a:xfrm>
        </p:spPr>
        <p:txBody>
          <a:bodyPr>
            <a:normAutofit/>
          </a:bodyPr>
          <a:lstStyle/>
          <a:p>
            <a:r>
              <a:rPr lang="en-US" b="1">
                <a:solidFill>
                  <a:srgbClr val="FFFFFF"/>
                </a:solidFill>
              </a:rPr>
              <a:t>34 Regulatory Changes by ATF</a:t>
            </a:r>
          </a:p>
        </p:txBody>
      </p:sp>
      <p:sp>
        <p:nvSpPr>
          <p:cNvPr id="14" name="Arc 13">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36F98F56-9BEB-B92E-B24D-23761FC51DC4}"/>
              </a:ext>
            </a:extLst>
          </p:cNvPr>
          <p:cNvSpPr>
            <a:spLocks noGrp="1"/>
          </p:cNvSpPr>
          <p:nvPr>
            <p:ph idx="1"/>
          </p:nvPr>
        </p:nvSpPr>
        <p:spPr>
          <a:xfrm>
            <a:off x="4447308" y="165254"/>
            <a:ext cx="6906491" cy="6692746"/>
          </a:xfrm>
        </p:spPr>
        <p:txBody>
          <a:bodyPr anchor="ctr">
            <a:normAutofit/>
          </a:bodyPr>
          <a:lstStyle/>
          <a:p>
            <a:pPr marL="342900" indent="-342900">
              <a:buFont typeface="Wingdings" pitchFamily="2" charset="2"/>
              <a:buChar char="n"/>
            </a:pPr>
            <a:r>
              <a:rPr lang="en-US" sz="2400" dirty="0">
                <a:latin typeface="Calibri" panose="020F0502020204030204" pitchFamily="34" charset="0"/>
                <a:cs typeface="Calibri" panose="020F0502020204030204" pitchFamily="34" charset="0"/>
              </a:rPr>
              <a:t>Repeal the "Engaged in the Business" rule – defined virtually everyone as needing a Federal Firearms License</a:t>
            </a:r>
          </a:p>
          <a:p>
            <a:pPr marL="342900" indent="-342900">
              <a:buFont typeface="Wingdings" pitchFamily="2" charset="2"/>
              <a:buChar char="n"/>
            </a:pPr>
            <a:r>
              <a:rPr lang="en-US" sz="2400" dirty="0">
                <a:latin typeface="Calibri" panose="020F0502020204030204" pitchFamily="34" charset="0"/>
                <a:cs typeface="Calibri" panose="020F0502020204030204" pitchFamily="34" charset="0"/>
              </a:rPr>
              <a:t>Raise the standard for revoking FFL licenses ("willfully") – any typos, no matter how trivial</a:t>
            </a:r>
          </a:p>
          <a:p>
            <a:pPr marL="342900" indent="-342900">
              <a:buFont typeface="Wingdings" pitchFamily="2" charset="2"/>
              <a:buChar char="n"/>
            </a:pPr>
            <a:r>
              <a:rPr lang="en-US" sz="2400" dirty="0"/>
              <a:t>Makes it clear that the Forearm Owners Protection Act of 1986 covers not just people transiting through Democratically controlled states inside their cars, but also when they stop at a gas station, hotel overnight, or going by train </a:t>
            </a:r>
            <a:r>
              <a:rPr lang="en-US" sz="2400"/>
              <a:t>etc. </a:t>
            </a:r>
            <a:endParaRPr lang="en-US" sz="2400" dirty="0"/>
          </a:p>
          <a:p>
            <a:pPr marL="342900" indent="-342900">
              <a:buFont typeface="Wingdings" pitchFamily="2" charset="2"/>
              <a:buChar char="n"/>
            </a:pPr>
            <a:r>
              <a:rPr lang="en-US" sz="2400" dirty="0"/>
              <a:t>Putting limits on the number of years the feds can keep records and allowing dealers to trash records after 20 years too</a:t>
            </a:r>
          </a:p>
          <a:p>
            <a:pPr marL="342900" indent="-342900">
              <a:buFont typeface="Wingdings" pitchFamily="2" charset="2"/>
              <a:buChar char="n"/>
            </a:pPr>
            <a:r>
              <a:rPr lang="en-US" sz="2400" dirty="0">
                <a:latin typeface="Calibri" panose="020F0502020204030204" pitchFamily="34" charset="0"/>
                <a:cs typeface="Calibri" panose="020F0502020204030204" pitchFamily="34" charset="0"/>
              </a:rPr>
              <a:t>Repeal the Pistol Brace Rule -- were originally designed to allow wounded and disabled veterans who may have lost the use of part of their hand to hold handguns.</a:t>
            </a:r>
          </a:p>
        </p:txBody>
      </p:sp>
    </p:spTree>
    <p:extLst>
      <p:ext uri="{BB962C8B-B14F-4D97-AF65-F5344CB8AC3E}">
        <p14:creationId xmlns:p14="http://schemas.microsoft.com/office/powerpoint/2010/main" val="174414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FC367-81AB-8501-D4B9-803400D3E9BC}"/>
              </a:ext>
            </a:extLst>
          </p:cNvPr>
          <p:cNvSpPr>
            <a:spLocks noGrp="1"/>
          </p:cNvSpPr>
          <p:nvPr>
            <p:ph type="title"/>
          </p:nvPr>
        </p:nvSpPr>
        <p:spPr>
          <a:xfrm>
            <a:off x="838200" y="88680"/>
            <a:ext cx="10515600" cy="857618"/>
          </a:xfrm>
        </p:spPr>
        <p:txBody>
          <a:bodyPr>
            <a:noAutofit/>
          </a:bodyPr>
          <a:lstStyle/>
          <a:p>
            <a:pPr algn="ctr"/>
            <a:r>
              <a:rPr lang="en-US" sz="2800" b="1" dirty="0">
                <a:latin typeface="Calibri" panose="020F0502020204030204" pitchFamily="34" charset="0"/>
                <a:cs typeface="Calibri" panose="020F0502020204030204" pitchFamily="34" charset="0"/>
              </a:rPr>
              <a:t>Supreme Court Decisions Possible By Trump Appointments – Long delay after Heller and McDonald cases</a:t>
            </a:r>
          </a:p>
        </p:txBody>
      </p:sp>
      <p:graphicFrame>
        <p:nvGraphicFramePr>
          <p:cNvPr id="7" name="Table 6">
            <a:extLst>
              <a:ext uri="{FF2B5EF4-FFF2-40B4-BE49-F238E27FC236}">
                <a16:creationId xmlns:a16="http://schemas.microsoft.com/office/drawing/2014/main" id="{795838F5-3409-B114-4BC8-221F8959E184}"/>
              </a:ext>
            </a:extLst>
          </p:cNvPr>
          <p:cNvGraphicFramePr>
            <a:graphicFrameLocks noGrp="1"/>
          </p:cNvGraphicFramePr>
          <p:nvPr>
            <p:extLst>
              <p:ext uri="{D42A27DB-BD31-4B8C-83A1-F6EECF244321}">
                <p14:modId xmlns:p14="http://schemas.microsoft.com/office/powerpoint/2010/main" val="1148180312"/>
              </p:ext>
            </p:extLst>
          </p:nvPr>
        </p:nvGraphicFramePr>
        <p:xfrm>
          <a:off x="357809" y="946298"/>
          <a:ext cx="11476382" cy="5751132"/>
        </p:xfrm>
        <a:graphic>
          <a:graphicData uri="http://schemas.openxmlformats.org/drawingml/2006/table">
            <a:tbl>
              <a:tblPr>
                <a:tableStyleId>{5C22544A-7EE6-4342-B048-85BDC9FD1C3A}</a:tableStyleId>
              </a:tblPr>
              <a:tblGrid>
                <a:gridCol w="1220593">
                  <a:extLst>
                    <a:ext uri="{9D8B030D-6E8A-4147-A177-3AD203B41FA5}">
                      <a16:colId xmlns:a16="http://schemas.microsoft.com/office/drawing/2014/main" val="1376566604"/>
                    </a:ext>
                  </a:extLst>
                </a:gridCol>
                <a:gridCol w="4363270">
                  <a:extLst>
                    <a:ext uri="{9D8B030D-6E8A-4147-A177-3AD203B41FA5}">
                      <a16:colId xmlns:a16="http://schemas.microsoft.com/office/drawing/2014/main" val="2360877968"/>
                    </a:ext>
                  </a:extLst>
                </a:gridCol>
                <a:gridCol w="5892519">
                  <a:extLst>
                    <a:ext uri="{9D8B030D-6E8A-4147-A177-3AD203B41FA5}">
                      <a16:colId xmlns:a16="http://schemas.microsoft.com/office/drawing/2014/main" val="821042672"/>
                    </a:ext>
                  </a:extLst>
                </a:gridCol>
              </a:tblGrid>
              <a:tr h="291987">
                <a:tc>
                  <a:txBody>
                    <a:bodyPr/>
                    <a:lstStyle/>
                    <a:p>
                      <a:pPr algn="l" rtl="0" fontAlgn="b">
                        <a:buNone/>
                      </a:pPr>
                      <a:r>
                        <a:rPr lang="en-US" sz="2000" b="1" u="none" strike="noStrike" dirty="0">
                          <a:effectLst/>
                          <a:latin typeface="Calibri" panose="020F0502020204030204" pitchFamily="34" charset="0"/>
                          <a:cs typeface="Calibri" panose="020F0502020204030204" pitchFamily="34" charset="0"/>
                        </a:rPr>
                        <a:t>Year</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2000" b="1" u="none" strike="noStrike" dirty="0">
                          <a:effectLst/>
                          <a:latin typeface="Calibri" panose="020F0502020204030204" pitchFamily="34" charset="0"/>
                          <a:cs typeface="Calibri" panose="020F0502020204030204" pitchFamily="34" charset="0"/>
                        </a:rPr>
                        <a:t>Case</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2000" b="1" u="none" strike="noStrike" dirty="0">
                          <a:effectLst/>
                          <a:latin typeface="Calibri" panose="020F0502020204030204" pitchFamily="34" charset="0"/>
                          <a:cs typeface="Calibri" panose="020F0502020204030204" pitchFamily="34" charset="0"/>
                        </a:rPr>
                        <a:t>Principal Holding</a:t>
                      </a:r>
                      <a:endParaRPr lang="en-US" sz="2000" b="1"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extLst>
                  <a:ext uri="{0D108BD9-81ED-4DB2-BD59-A6C34878D82A}">
                    <a16:rowId xmlns:a16="http://schemas.microsoft.com/office/drawing/2014/main" val="1869431900"/>
                  </a:ext>
                </a:extLst>
              </a:tr>
              <a:tr h="605618">
                <a:tc>
                  <a:txBody>
                    <a:bodyPr/>
                    <a:lstStyle/>
                    <a:p>
                      <a:pPr algn="ctr" rtl="0" fontAlgn="b">
                        <a:buNone/>
                      </a:pPr>
                      <a:r>
                        <a:rPr lang="en-US" sz="1800" u="none" strike="noStrike" dirty="0">
                          <a:effectLst/>
                          <a:latin typeface="Calibri" panose="020F0502020204030204" pitchFamily="34" charset="0"/>
                          <a:cs typeface="Calibri" panose="020F0502020204030204" pitchFamily="34" charset="0"/>
                        </a:rPr>
                        <a:t>2022</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u="none" strike="noStrike" dirty="0">
                          <a:effectLst/>
                          <a:latin typeface="Calibri" panose="020F0502020204030204" pitchFamily="34" charset="0"/>
                          <a:cs typeface="Calibri" panose="020F0502020204030204" pitchFamily="34" charset="0"/>
                        </a:rPr>
                        <a:t>New York State Rifle &amp; Pistol </a:t>
                      </a:r>
                      <a:r>
                        <a:rPr lang="en-US" sz="1800" u="none" strike="noStrike" dirty="0" err="1">
                          <a:effectLst/>
                          <a:latin typeface="Calibri" panose="020F0502020204030204" pitchFamily="34" charset="0"/>
                          <a:cs typeface="Calibri" panose="020F0502020204030204" pitchFamily="34" charset="0"/>
                        </a:rPr>
                        <a:t>Ass'n</a:t>
                      </a:r>
                      <a:r>
                        <a:rPr lang="en-US" sz="1800" u="none" strike="noStrike" dirty="0">
                          <a:effectLst/>
                          <a:latin typeface="Calibri" panose="020F0502020204030204" pitchFamily="34" charset="0"/>
                          <a:cs typeface="Calibri" panose="020F0502020204030204" pitchFamily="34" charset="0"/>
                        </a:rPr>
                        <a:t> v. Bruen</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u="none" strike="noStrike" dirty="0">
                          <a:effectLst/>
                          <a:latin typeface="Calibri" panose="020F0502020204030204" pitchFamily="34" charset="0"/>
                          <a:cs typeface="Calibri" panose="020F0502020204030204" pitchFamily="34" charset="0"/>
                        </a:rPr>
                        <a:t>Recognized a constitutional right to carry handguns in public for self-defense &amp; requiring objective permit rules</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extLst>
                  <a:ext uri="{0D108BD9-81ED-4DB2-BD59-A6C34878D82A}">
                    <a16:rowId xmlns:a16="http://schemas.microsoft.com/office/drawing/2014/main" val="126281962"/>
                  </a:ext>
                </a:extLst>
              </a:tr>
              <a:tr h="899864">
                <a:tc>
                  <a:txBody>
                    <a:bodyPr/>
                    <a:lstStyle/>
                    <a:p>
                      <a:pPr algn="ctr" rtl="0" fontAlgn="b">
                        <a:buNone/>
                      </a:pPr>
                      <a:r>
                        <a:rPr lang="en-US" sz="1800" u="none" strike="noStrike">
                          <a:effectLst/>
                          <a:latin typeface="Calibri" panose="020F0502020204030204" pitchFamily="34" charset="0"/>
                          <a:cs typeface="Calibri" panose="020F0502020204030204" pitchFamily="34" charset="0"/>
                        </a:rPr>
                        <a:t>2024</a:t>
                      </a:r>
                      <a:endParaRPr lang="en-US" sz="1800" b="0" i="0" u="none" strike="noStrike">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u="none" strike="noStrike" dirty="0">
                          <a:effectLst/>
                          <a:latin typeface="Calibri" panose="020F0502020204030204" pitchFamily="34" charset="0"/>
                          <a:cs typeface="Calibri" panose="020F0502020204030204" pitchFamily="34" charset="0"/>
                        </a:rPr>
                        <a:t>Garland v. Cargill</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b="0" i="0" u="none" strike="noStrike" dirty="0">
                          <a:solidFill>
                            <a:schemeClr val="tx1"/>
                          </a:solidFill>
                          <a:effectLst/>
                          <a:latin typeface="Calibri" panose="020F0502020204030204" pitchFamily="34" charset="0"/>
                          <a:cs typeface="Calibri" panose="020F0502020204030204" pitchFamily="34" charset="0"/>
                        </a:rPr>
                        <a:t>Held that ATF exceeded its statutory authority by classifying bump stocks as machine guns under the National Firearms Act and Gun Control Act. </a:t>
                      </a:r>
                    </a:p>
                  </a:txBody>
                  <a:tcPr marL="9525" marR="9525" marT="9525" marB="0" anchor="b"/>
                </a:tc>
                <a:extLst>
                  <a:ext uri="{0D108BD9-81ED-4DB2-BD59-A6C34878D82A}">
                    <a16:rowId xmlns:a16="http://schemas.microsoft.com/office/drawing/2014/main" val="3894794843"/>
                  </a:ext>
                </a:extLst>
              </a:tr>
              <a:tr h="1204554">
                <a:tc>
                  <a:txBody>
                    <a:bodyPr/>
                    <a:lstStyle/>
                    <a:p>
                      <a:pPr algn="ctr" rtl="0" fontAlgn="b">
                        <a:buNone/>
                      </a:pPr>
                      <a:r>
                        <a:rPr lang="en-US" sz="1800" u="none" strike="noStrike">
                          <a:effectLst/>
                          <a:latin typeface="Calibri" panose="020F0502020204030204" pitchFamily="34" charset="0"/>
                          <a:cs typeface="Calibri" panose="020F0502020204030204" pitchFamily="34" charset="0"/>
                        </a:rPr>
                        <a:t>2024</a:t>
                      </a:r>
                      <a:endParaRPr lang="en-US" sz="1800" b="0" i="0" u="none" strike="noStrike">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u="none" strike="noStrike" dirty="0">
                          <a:effectLst/>
                          <a:latin typeface="Calibri" panose="020F0502020204030204" pitchFamily="34" charset="0"/>
                          <a:cs typeface="Calibri" panose="020F0502020204030204" pitchFamily="34" charset="0"/>
                        </a:rPr>
                        <a:t>United States v. Rahimi</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b="0" i="0" u="none" strike="noStrike" dirty="0">
                          <a:solidFill>
                            <a:schemeClr val="tx1"/>
                          </a:solidFill>
                          <a:effectLst/>
                          <a:latin typeface="Calibri" panose="020F0502020204030204" pitchFamily="34" charset="0"/>
                          <a:cs typeface="Calibri" panose="020F0502020204030204" pitchFamily="34" charset="0"/>
                        </a:rPr>
                        <a:t>Upheld the federal prohibition on firearm possession by individuals subject to qualifying domestic violence restraining orders, who had been adjudicated by a court. Important implication for Red Flag laws.</a:t>
                      </a:r>
                    </a:p>
                  </a:txBody>
                  <a:tcPr marL="9525" marR="9525" marT="9525" marB="0" anchor="b"/>
                </a:tc>
                <a:extLst>
                  <a:ext uri="{0D108BD9-81ED-4DB2-BD59-A6C34878D82A}">
                    <a16:rowId xmlns:a16="http://schemas.microsoft.com/office/drawing/2014/main" val="453610696"/>
                  </a:ext>
                </a:extLst>
              </a:tr>
              <a:tr h="719849">
                <a:tc>
                  <a:txBody>
                    <a:bodyPr/>
                    <a:lstStyle/>
                    <a:p>
                      <a:pPr algn="ctr" rtl="0" fontAlgn="b">
                        <a:buNone/>
                      </a:pPr>
                      <a:r>
                        <a:rPr lang="en-US" sz="1800" u="none" strike="noStrike">
                          <a:effectLst/>
                          <a:latin typeface="Calibri" panose="020F0502020204030204" pitchFamily="34" charset="0"/>
                          <a:cs typeface="Calibri" panose="020F0502020204030204" pitchFamily="34" charset="0"/>
                        </a:rPr>
                        <a:t>2025</a:t>
                      </a:r>
                      <a:endParaRPr lang="en-US" sz="1800" b="0" i="0" u="none" strike="noStrike">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u="none" strike="noStrike">
                          <a:effectLst/>
                          <a:latin typeface="Calibri" panose="020F0502020204030204" pitchFamily="34" charset="0"/>
                          <a:cs typeface="Calibri" panose="020F0502020204030204" pitchFamily="34" charset="0"/>
                        </a:rPr>
                        <a:t>Smith &amp; Wesson Brands, Inc. v. Estados Unidos Mexicanos</a:t>
                      </a:r>
                      <a:endParaRPr lang="en-US" sz="1800" b="0" i="0" u="none" strike="noStrike">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b="0" i="0" u="none" strike="noStrike" dirty="0">
                          <a:solidFill>
                            <a:schemeClr val="tx1"/>
                          </a:solidFill>
                          <a:effectLst/>
                          <a:latin typeface="Calibri" panose="020F0502020204030204" pitchFamily="34" charset="0"/>
                          <a:cs typeface="Calibri" panose="020F0502020204030204" pitchFamily="34" charset="0"/>
                        </a:rPr>
                        <a:t>Held that Mexico's lawsuit against U.S. firearm manufacturers was barred by the Protection of Lawful Commerce in Arms Act. </a:t>
                      </a:r>
                    </a:p>
                  </a:txBody>
                  <a:tcPr marL="9525" marR="9525" marT="9525" marB="0" anchor="b"/>
                </a:tc>
                <a:extLst>
                  <a:ext uri="{0D108BD9-81ED-4DB2-BD59-A6C34878D82A}">
                    <a16:rowId xmlns:a16="http://schemas.microsoft.com/office/drawing/2014/main" val="3815431143"/>
                  </a:ext>
                </a:extLst>
              </a:tr>
              <a:tr h="1004908">
                <a:tc>
                  <a:txBody>
                    <a:bodyPr/>
                    <a:lstStyle/>
                    <a:p>
                      <a:pPr algn="ctr" rtl="0" fontAlgn="b">
                        <a:buNone/>
                      </a:pPr>
                      <a:r>
                        <a:rPr lang="en-US" sz="1800" u="none" strike="noStrike" dirty="0">
                          <a:effectLst/>
                          <a:latin typeface="Calibri" panose="020F0502020204030204" pitchFamily="34" charset="0"/>
                          <a:cs typeface="Calibri" panose="020F0502020204030204" pitchFamily="34" charset="0"/>
                        </a:rPr>
                        <a:t>2026</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u="none" strike="noStrike" dirty="0">
                          <a:effectLst/>
                          <a:latin typeface="Calibri" panose="020F0502020204030204" pitchFamily="34" charset="0"/>
                          <a:cs typeface="Calibri" panose="020F0502020204030204" pitchFamily="34" charset="0"/>
                        </a:rPr>
                        <a:t>Wolford v. Lopez</a:t>
                      </a:r>
                      <a:endParaRPr lang="en-US" sz="1800" b="0" i="0"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b="0" i="0" u="none" strike="noStrike" dirty="0">
                          <a:solidFill>
                            <a:schemeClr val="tx1"/>
                          </a:solidFill>
                          <a:effectLst/>
                          <a:latin typeface="Calibri" panose="020F0502020204030204" pitchFamily="34" charset="0"/>
                          <a:cs typeface="Calibri" panose="020F0502020204030204" pitchFamily="34" charset="0"/>
                        </a:rPr>
                        <a:t>Held that Hawaii cannot presume all private property open to the public is off-limits to licensed concealed carriers absent the owner's affirmative consent.</a:t>
                      </a:r>
                    </a:p>
                  </a:txBody>
                  <a:tcPr marL="9525" marR="9525" marT="9525" marB="0" anchor="b"/>
                </a:tc>
                <a:extLst>
                  <a:ext uri="{0D108BD9-81ED-4DB2-BD59-A6C34878D82A}">
                    <a16:rowId xmlns:a16="http://schemas.microsoft.com/office/drawing/2014/main" val="56870458"/>
                  </a:ext>
                </a:extLst>
              </a:tr>
              <a:tr h="1004908">
                <a:tc>
                  <a:txBody>
                    <a:bodyPr/>
                    <a:lstStyle/>
                    <a:p>
                      <a:pPr algn="ctr" rtl="0" fontAlgn="b">
                        <a:buNone/>
                      </a:pPr>
                      <a:r>
                        <a:rPr lang="en-US" sz="1800" b="0" i="1" u="none" strike="noStrike" dirty="0">
                          <a:solidFill>
                            <a:srgbClr val="000000"/>
                          </a:solidFill>
                          <a:effectLst/>
                          <a:latin typeface="Calibri" panose="020F0502020204030204" pitchFamily="34" charset="0"/>
                          <a:cs typeface="Calibri" panose="020F0502020204030204" pitchFamily="34" charset="0"/>
                        </a:rPr>
                        <a:t>2026</a:t>
                      </a:r>
                    </a:p>
                  </a:txBody>
                  <a:tcPr marL="6631" marR="6631" marT="6631"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800" i="1" u="none" strike="noStrike" dirty="0">
                          <a:effectLst/>
                          <a:latin typeface="Calibri" panose="020F0502020204030204" pitchFamily="34" charset="0"/>
                          <a:cs typeface="Calibri" panose="020F0502020204030204" pitchFamily="34" charset="0"/>
                        </a:rPr>
                        <a:t>United States v. Hemani (unanimous)</a:t>
                      </a:r>
                      <a:endParaRPr lang="en-US" sz="1800" b="0" i="1" u="none" strike="noStrike" dirty="0">
                        <a:solidFill>
                          <a:srgbClr val="000000"/>
                        </a:solidFill>
                        <a:effectLst/>
                        <a:latin typeface="Calibri" panose="020F0502020204030204" pitchFamily="34" charset="0"/>
                        <a:cs typeface="Calibri" panose="020F0502020204030204" pitchFamily="34" charset="0"/>
                      </a:endParaRPr>
                    </a:p>
                  </a:txBody>
                  <a:tcPr marL="6631" marR="6631" marT="6631" marB="0" anchor="b"/>
                </a:tc>
                <a:tc>
                  <a:txBody>
                    <a:bodyPr/>
                    <a:lstStyle/>
                    <a:p>
                      <a:pPr algn="l" rtl="0" fontAlgn="b">
                        <a:buNone/>
                      </a:pPr>
                      <a:r>
                        <a:rPr lang="en-US" sz="1800" b="0" i="1" u="none" strike="noStrike" dirty="0">
                          <a:solidFill>
                            <a:schemeClr val="tx1"/>
                          </a:solidFill>
                          <a:effectLst/>
                          <a:latin typeface="Calibri" panose="020F0502020204030204" pitchFamily="34" charset="0"/>
                          <a:cs typeface="Calibri" panose="020F0502020204030204" pitchFamily="34" charset="0"/>
                        </a:rPr>
                        <a:t>Stopped the federal government from </a:t>
                      </a:r>
                      <a:r>
                        <a:rPr lang="en-US" sz="1800" b="0" i="1" u="none" strike="noStrike" kern="1200" dirty="0">
                          <a:solidFill>
                            <a:schemeClr val="dk1"/>
                          </a:solidFill>
                          <a:effectLst/>
                          <a:latin typeface="+mn-lt"/>
                          <a:ea typeface="+mn-ea"/>
                          <a:cs typeface="+mn-cs"/>
                        </a:rPr>
                        <a:t>prosecuting people as felons simply for using marijuana and securely owning a gun.</a:t>
                      </a:r>
                      <a:r>
                        <a:rPr lang="en-US" sz="1800" b="0" i="1" u="none" strike="noStrike" dirty="0">
                          <a:solidFill>
                            <a:schemeClr val="tx1"/>
                          </a:solidFill>
                          <a:effectLst/>
                          <a:latin typeface="Calibri" panose="020F0502020204030204" pitchFamily="34" charset="0"/>
                          <a:cs typeface="Calibri" panose="020F0502020204030204" pitchFamily="34" charset="0"/>
                        </a:rPr>
                        <a:t> </a:t>
                      </a:r>
                    </a:p>
                  </a:txBody>
                  <a:tcPr marL="9525" marR="9525" marT="9525" marB="0" anchor="b"/>
                </a:tc>
                <a:extLst>
                  <a:ext uri="{0D108BD9-81ED-4DB2-BD59-A6C34878D82A}">
                    <a16:rowId xmlns:a16="http://schemas.microsoft.com/office/drawing/2014/main" val="3596599734"/>
                  </a:ext>
                </a:extLst>
              </a:tr>
            </a:tbl>
          </a:graphicData>
        </a:graphic>
      </p:graphicFrame>
    </p:spTree>
    <p:extLst>
      <p:ext uri="{BB962C8B-B14F-4D97-AF65-F5344CB8AC3E}">
        <p14:creationId xmlns:p14="http://schemas.microsoft.com/office/powerpoint/2010/main" val="420240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90FA-7FC0-C31F-2A69-44B0DD102668}"/>
              </a:ext>
            </a:extLst>
          </p:cNvPr>
          <p:cNvSpPr>
            <a:spLocks noGrp="1"/>
          </p:cNvSpPr>
          <p:nvPr>
            <p:ph type="title"/>
          </p:nvPr>
        </p:nvSpPr>
        <p:spPr/>
        <p:txBody>
          <a:bodyPr>
            <a:normAutofit fontScale="90000"/>
          </a:bodyPr>
          <a:lstStyle/>
          <a:p>
            <a:pPr algn="ctr"/>
            <a:r>
              <a:rPr lang="en-US" b="1" dirty="0">
                <a:latin typeface="Calibri" panose="020F0502020204030204" pitchFamily="34" charset="0"/>
                <a:cs typeface="Calibri" panose="020F0502020204030204" pitchFamily="34" charset="0"/>
              </a:rPr>
              <a:t>Harmeet Dhillon, Assistant Attorney General for the Civil Rights Division, set up Second Amendment Section</a:t>
            </a:r>
          </a:p>
        </p:txBody>
      </p:sp>
      <p:sp>
        <p:nvSpPr>
          <p:cNvPr id="3" name="Content Placeholder 2">
            <a:extLst>
              <a:ext uri="{FF2B5EF4-FFF2-40B4-BE49-F238E27FC236}">
                <a16:creationId xmlns:a16="http://schemas.microsoft.com/office/drawing/2014/main" id="{9478C7AE-6F4F-1726-2CDE-0BE98DDAF6BF}"/>
              </a:ext>
            </a:extLst>
          </p:cNvPr>
          <p:cNvSpPr>
            <a:spLocks noGrp="1"/>
          </p:cNvSpPr>
          <p:nvPr>
            <p:ph idx="1"/>
          </p:nvPr>
        </p:nvSpPr>
        <p:spPr>
          <a:xfrm>
            <a:off x="838200" y="1993660"/>
            <a:ext cx="10515600" cy="531627"/>
          </a:xfrm>
        </p:spPr>
        <p:txBody>
          <a:bodyPr/>
          <a:lstStyle/>
          <a:p>
            <a:r>
              <a:rPr lang="en-US" dirty="0"/>
              <a:t>Aggressively fighting for protecting rights in the courts</a:t>
            </a:r>
          </a:p>
        </p:txBody>
      </p:sp>
      <p:graphicFrame>
        <p:nvGraphicFramePr>
          <p:cNvPr id="4" name="Table 3">
            <a:extLst>
              <a:ext uri="{FF2B5EF4-FFF2-40B4-BE49-F238E27FC236}">
                <a16:creationId xmlns:a16="http://schemas.microsoft.com/office/drawing/2014/main" id="{CAF4C6FC-122A-A578-3246-124401ADAA55}"/>
              </a:ext>
            </a:extLst>
          </p:cNvPr>
          <p:cNvGraphicFramePr>
            <a:graphicFrameLocks noGrp="1"/>
          </p:cNvGraphicFramePr>
          <p:nvPr>
            <p:extLst>
              <p:ext uri="{D42A27DB-BD31-4B8C-83A1-F6EECF244321}">
                <p14:modId xmlns:p14="http://schemas.microsoft.com/office/powerpoint/2010/main" val="1264987148"/>
              </p:ext>
            </p:extLst>
          </p:nvPr>
        </p:nvGraphicFramePr>
        <p:xfrm>
          <a:off x="569843" y="2525287"/>
          <a:ext cx="11052313" cy="4123617"/>
        </p:xfrm>
        <a:graphic>
          <a:graphicData uri="http://schemas.openxmlformats.org/drawingml/2006/table">
            <a:tbl>
              <a:tblPr>
                <a:tableStyleId>{5C22544A-7EE6-4342-B048-85BDC9FD1C3A}</a:tableStyleId>
              </a:tblPr>
              <a:tblGrid>
                <a:gridCol w="5165441">
                  <a:extLst>
                    <a:ext uri="{9D8B030D-6E8A-4147-A177-3AD203B41FA5}">
                      <a16:colId xmlns:a16="http://schemas.microsoft.com/office/drawing/2014/main" val="71913428"/>
                    </a:ext>
                  </a:extLst>
                </a:gridCol>
                <a:gridCol w="5886872">
                  <a:extLst>
                    <a:ext uri="{9D8B030D-6E8A-4147-A177-3AD203B41FA5}">
                      <a16:colId xmlns:a16="http://schemas.microsoft.com/office/drawing/2014/main" val="357162781"/>
                    </a:ext>
                  </a:extLst>
                </a:gridCol>
              </a:tblGrid>
              <a:tr h="436976">
                <a:tc>
                  <a:txBody>
                    <a:bodyPr/>
                    <a:lstStyle/>
                    <a:p>
                      <a:pPr algn="l" fontAlgn="b">
                        <a:buNone/>
                      </a:pPr>
                      <a:r>
                        <a:rPr lang="en-US" sz="1800" b="1" u="none" strike="noStrike" dirty="0">
                          <a:effectLst/>
                          <a:latin typeface="Calibri" panose="020F0502020204030204" pitchFamily="34" charset="0"/>
                          <a:cs typeface="Calibri" panose="020F0502020204030204" pitchFamily="34" charset="0"/>
                        </a:rPr>
                        <a:t>Case</a:t>
                      </a:r>
                      <a:endParaRPr lang="en-US"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Issue</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539581409"/>
                  </a:ext>
                </a:extLst>
              </a:tr>
              <a:tr h="464287">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Los Angeles County Sheriff's Department</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Multi-year delays in issuing concealed carry permits</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291299473"/>
                  </a:ext>
                </a:extLst>
              </a:tr>
              <a:tr h="464287">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Virgin Islands Police Department</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Restrictive handgun licensing and permitting system</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90975526"/>
                  </a:ext>
                </a:extLst>
              </a:tr>
              <a:tr h="807041">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District of Columbia (Metropolitan Police Department)</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D.C.'s prohibition on registering AR-15s and other semiautomatic rifles</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1112166300"/>
                  </a:ext>
                </a:extLst>
              </a:tr>
              <a:tr h="464287">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City and County of Denver</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Denver's 1989 "assault weapon" ban</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2461885211"/>
                  </a:ext>
                </a:extLst>
              </a:tr>
              <a:tr h="464287">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Colorado</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Colorado's 15-round magazine capacity limit</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375292479"/>
                  </a:ext>
                </a:extLst>
              </a:tr>
              <a:tr h="464287">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Virginia</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a:effectLst/>
                          <a:latin typeface="Calibri" panose="020F0502020204030204" pitchFamily="34" charset="0"/>
                          <a:cs typeface="Calibri" panose="020F0502020204030204" pitchFamily="34" charset="0"/>
                        </a:rPr>
                        <a:t>Virginia's newly enacted assault weapon ban</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249709212"/>
                  </a:ext>
                </a:extLst>
              </a:tr>
              <a:tr h="464287">
                <a:tc>
                  <a:txBody>
                    <a:bodyPr/>
                    <a:lstStyle/>
                    <a:p>
                      <a:pPr algn="l" fontAlgn="b">
                        <a:buNone/>
                      </a:pPr>
                      <a:r>
                        <a:rPr lang="en-US" sz="1800" b="1" u="none" strike="noStrike">
                          <a:effectLst/>
                          <a:latin typeface="Calibri" panose="020F0502020204030204" pitchFamily="34" charset="0"/>
                          <a:cs typeface="Calibri" panose="020F0502020204030204" pitchFamily="34" charset="0"/>
                        </a:rPr>
                        <a:t>United States v. California</a:t>
                      </a:r>
                      <a:endParaRPr lang="en-US" sz="1800" b="1" i="0" u="none" strike="noStrike">
                        <a:solidFill>
                          <a:srgbClr val="000000"/>
                        </a:solidFill>
                        <a:effectLst/>
                        <a:latin typeface="Calibri" panose="020F0502020204030204" pitchFamily="34" charset="0"/>
                        <a:cs typeface="Calibri" panose="020F0502020204030204" pitchFamily="34" charset="0"/>
                      </a:endParaRPr>
                    </a:p>
                  </a:txBody>
                  <a:tcPr marL="9525" marR="9525" marT="9525" marB="0" anchor="b"/>
                </a:tc>
                <a:tc>
                  <a:txBody>
                    <a:bodyPr/>
                    <a:lstStyle/>
                    <a:p>
                      <a:pPr algn="l" fontAlgn="b">
                        <a:buNone/>
                      </a:pPr>
                      <a:r>
                        <a:rPr lang="en-US" sz="1800" b="1" u="none" strike="noStrike" dirty="0">
                          <a:effectLst/>
                          <a:latin typeface="Calibri" panose="020F0502020204030204" pitchFamily="34" charset="0"/>
                          <a:cs typeface="Calibri" panose="020F0502020204030204" pitchFamily="34" charset="0"/>
                        </a:rPr>
                        <a:t>California's Ban on Glocks and Glock style guns</a:t>
                      </a:r>
                      <a:endParaRPr lang="en-US" sz="1800" b="1" i="0" u="none" strike="noStrike" dirty="0">
                        <a:solidFill>
                          <a:srgbClr val="000000"/>
                        </a:solidFill>
                        <a:effectLst/>
                        <a:latin typeface="Calibri" panose="020F0502020204030204" pitchFamily="34" charset="0"/>
                        <a:cs typeface="Calibri" panose="020F0502020204030204" pitchFamily="34" charset="0"/>
                      </a:endParaRPr>
                    </a:p>
                  </a:txBody>
                  <a:tcPr marL="9525" marR="9525" marT="9525" marB="0" anchor="b"/>
                </a:tc>
                <a:extLst>
                  <a:ext uri="{0D108BD9-81ED-4DB2-BD59-A6C34878D82A}">
                    <a16:rowId xmlns:a16="http://schemas.microsoft.com/office/drawing/2014/main" val="3688083610"/>
                  </a:ext>
                </a:extLst>
              </a:tr>
            </a:tbl>
          </a:graphicData>
        </a:graphic>
      </p:graphicFrame>
    </p:spTree>
    <p:extLst>
      <p:ext uri="{BB962C8B-B14F-4D97-AF65-F5344CB8AC3E}">
        <p14:creationId xmlns:p14="http://schemas.microsoft.com/office/powerpoint/2010/main" val="3244325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6FA06-D798-DF71-B4FF-181A2C7E44D4}"/>
              </a:ext>
            </a:extLst>
          </p:cNvPr>
          <p:cNvSpPr>
            <a:spLocks noGrp="1"/>
          </p:cNvSpPr>
          <p:nvPr>
            <p:ph type="title"/>
          </p:nvPr>
        </p:nvSpPr>
        <p:spPr>
          <a:xfrm>
            <a:off x="686834" y="1153572"/>
            <a:ext cx="3200400" cy="4461163"/>
          </a:xfrm>
        </p:spPr>
        <p:txBody>
          <a:bodyPr>
            <a:normAutofit/>
          </a:bodyPr>
          <a:lstStyle/>
          <a:p>
            <a:r>
              <a:rPr lang="en-US" sz="3700" b="1">
                <a:solidFill>
                  <a:srgbClr val="FFFFFF"/>
                </a:solidFill>
                <a:latin typeface="Calibri" panose="020F0502020204030204" pitchFamily="34" charset="0"/>
                <a:cs typeface="Calibri" panose="020F0502020204030204" pitchFamily="34" charset="0"/>
              </a:rPr>
              <a:t>Trump Administration is the most pro-gun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0A5FB2D-7E22-EBC3-16FA-D69A5DC9D0F6}"/>
              </a:ext>
            </a:extLst>
          </p:cNvPr>
          <p:cNvSpPr>
            <a:spLocks noGrp="1"/>
          </p:cNvSpPr>
          <p:nvPr>
            <p:ph idx="1"/>
          </p:nvPr>
        </p:nvSpPr>
        <p:spPr>
          <a:xfrm>
            <a:off x="4447308" y="241738"/>
            <a:ext cx="6906491" cy="6297174"/>
          </a:xfrm>
        </p:spPr>
        <p:txBody>
          <a:bodyPr anchor="ctr">
            <a:normAutofit/>
          </a:bodyPr>
          <a:lstStyle/>
          <a:p>
            <a:r>
              <a:rPr lang="en-US" sz="2400" dirty="0">
                <a:latin typeface="Calibri" panose="020F0502020204030204" pitchFamily="34" charset="0"/>
                <a:cs typeface="Calibri" panose="020F0502020204030204" pitchFamily="34" charset="0"/>
              </a:rPr>
              <a:t>Appointed the most consistently pro-Bill of Rights judges in possibly the last 100 years.</a:t>
            </a:r>
          </a:p>
          <a:p>
            <a:r>
              <a:rPr lang="en-US" sz="2400" dirty="0">
                <a:latin typeface="Calibri" panose="020F0502020204030204" pitchFamily="34" charset="0"/>
                <a:cs typeface="Calibri" panose="020F0502020204030204" pitchFamily="34" charset="0"/>
              </a:rPr>
              <a:t>Besides the Court decisions and the Regulatory changes</a:t>
            </a:r>
          </a:p>
          <a:p>
            <a:pPr lvl="1"/>
            <a:r>
              <a:rPr lang="en-US" dirty="0">
                <a:latin typeface="Calibri" panose="020F0502020204030204" pitchFamily="34" charset="0"/>
                <a:cs typeface="Calibri" panose="020F0502020204030204" pitchFamily="34" charset="0"/>
              </a:rPr>
              <a:t>Supreme Court will hear the assault weapon ban case</a:t>
            </a:r>
          </a:p>
          <a:p>
            <a:r>
              <a:rPr lang="en-US" sz="2400" dirty="0">
                <a:latin typeface="Calibri" panose="020F0502020204030204" pitchFamily="34" charset="0"/>
                <a:cs typeface="Calibri" panose="020F0502020204030204" pitchFamily="34" charset="0"/>
              </a:rPr>
              <a:t>Democrats were using the government to censure information they didn’t like</a:t>
            </a:r>
          </a:p>
          <a:p>
            <a:pPr lvl="1"/>
            <a:r>
              <a:rPr lang="en-US" dirty="0">
                <a:latin typeface="Calibri" panose="020F0502020204030204" pitchFamily="34" charset="0"/>
                <a:cs typeface="Calibri" panose="020F0502020204030204" pitchFamily="34" charset="0"/>
              </a:rPr>
              <a:t>CDC taking down info on defensive gun uses</a:t>
            </a:r>
          </a:p>
          <a:p>
            <a:pPr lvl="2"/>
            <a:r>
              <a:rPr lang="en-US" sz="2400" dirty="0">
                <a:latin typeface="Calibri" panose="020F0502020204030204" pitchFamily="34" charset="0"/>
                <a:cs typeface="Calibri" panose="020F0502020204030204" pitchFamily="34" charset="0"/>
              </a:rPr>
              <a:t>Gun Violence Archive emails upset that defensive gun use number “</a:t>
            </a:r>
            <a:r>
              <a:rPr lang="en-US" sz="2400" u="sng"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has been used so often to stop [gun control] legislation</a:t>
            </a:r>
            <a:r>
              <a:rPr lang="en-US" sz="2400" dirty="0">
                <a:latin typeface="Calibri" panose="020F0502020204030204" pitchFamily="34" charset="0"/>
                <a:cs typeface="Calibri" panose="020F0502020204030204" pitchFamily="34" charset="0"/>
              </a:rPr>
              <a:t>.”</a:t>
            </a:r>
          </a:p>
          <a:p>
            <a:r>
              <a:rPr lang="en-US" sz="2400" dirty="0">
                <a:latin typeface="Calibri" panose="020F0502020204030204" pitchFamily="34" charset="0"/>
                <a:cs typeface="Calibri" panose="020F0502020204030204" pitchFamily="34" charset="0"/>
              </a:rPr>
              <a:t>Allow military troops to carry guns with them on military bases </a:t>
            </a:r>
          </a:p>
        </p:txBody>
      </p:sp>
    </p:spTree>
    <p:extLst>
      <p:ext uri="{BB962C8B-B14F-4D97-AF65-F5344CB8AC3E}">
        <p14:creationId xmlns:p14="http://schemas.microsoft.com/office/powerpoint/2010/main" val="3617905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FFD700E-5A58-C160-58D5-60BDD53D4D79}"/>
              </a:ext>
            </a:extLst>
          </p:cNvPr>
          <p:cNvSpPr>
            <a:spLocks noGrp="1"/>
          </p:cNvSpPr>
          <p:nvPr>
            <p:ph type="title"/>
          </p:nvPr>
        </p:nvSpPr>
        <p:spPr>
          <a:xfrm>
            <a:off x="826396" y="586855"/>
            <a:ext cx="4230100" cy="3387497"/>
          </a:xfrm>
        </p:spPr>
        <p:txBody>
          <a:bodyPr anchor="b">
            <a:normAutofit/>
          </a:bodyPr>
          <a:lstStyle/>
          <a:p>
            <a:pPr algn="r"/>
            <a:r>
              <a:rPr lang="en-US" sz="4000" b="1" dirty="0">
                <a:solidFill>
                  <a:srgbClr val="FF0000"/>
                </a:solidFill>
              </a:rPr>
              <a:t>Warning:</a:t>
            </a:r>
            <a:r>
              <a:rPr lang="en-US" sz="4000" b="1" dirty="0">
                <a:solidFill>
                  <a:srgbClr val="FFFFFF"/>
                </a:solidFill>
              </a:rPr>
              <a:t> Democrats are promising to Pack the Supreme Court</a:t>
            </a:r>
          </a:p>
        </p:txBody>
      </p:sp>
      <p:sp>
        <p:nvSpPr>
          <p:cNvPr id="3" name="Content Placeholder 2">
            <a:extLst>
              <a:ext uri="{FF2B5EF4-FFF2-40B4-BE49-F238E27FC236}">
                <a16:creationId xmlns:a16="http://schemas.microsoft.com/office/drawing/2014/main" id="{F2C4E5AA-63B2-DACB-4AB9-E56D7833BB2F}"/>
              </a:ext>
            </a:extLst>
          </p:cNvPr>
          <p:cNvSpPr>
            <a:spLocks noGrp="1"/>
          </p:cNvSpPr>
          <p:nvPr>
            <p:ph idx="1"/>
          </p:nvPr>
        </p:nvSpPr>
        <p:spPr>
          <a:xfrm>
            <a:off x="6503158" y="649480"/>
            <a:ext cx="4862447" cy="5546047"/>
          </a:xfrm>
        </p:spPr>
        <p:txBody>
          <a:bodyPr anchor="ctr">
            <a:normAutofit/>
          </a:bodyPr>
          <a:lstStyle/>
          <a:p>
            <a:r>
              <a:rPr lang="en-US" sz="2400" dirty="0">
                <a:latin typeface="Calibri" panose="020F0502020204030204" pitchFamily="34" charset="0"/>
                <a:cs typeface="Calibri" panose="020F0502020204030204" pitchFamily="34" charset="0"/>
              </a:rPr>
              <a:t>All the Democrats in the Senate with the possible exception of John Fetterman support eliminating the filibuster and increasing the number of Justices on the Supreme Court</a:t>
            </a:r>
          </a:p>
          <a:p>
            <a:r>
              <a:rPr lang="en-US" sz="2400" dirty="0">
                <a:latin typeface="Calibri" panose="020F0502020204030204" pitchFamily="34" charset="0"/>
                <a:cs typeface="Calibri" panose="020F0502020204030204" pitchFamily="34" charset="0"/>
              </a:rPr>
              <a:t>All the Democrats on the House Judiciary Committee support packing the Supreme Court</a:t>
            </a:r>
          </a:p>
          <a:p>
            <a:r>
              <a:rPr lang="en-US" sz="2400" dirty="0">
                <a:latin typeface="Calibri" panose="020F0502020204030204" pitchFamily="34" charset="0"/>
                <a:cs typeface="Calibri" panose="020F0502020204030204" pitchFamily="34" charset="0"/>
              </a:rPr>
              <a:t>Look at the dissents from the Democrats on the Supreme Court to get an idea of where a Democrat majority would go.</a:t>
            </a:r>
          </a:p>
        </p:txBody>
      </p:sp>
    </p:spTree>
    <p:extLst>
      <p:ext uri="{BB962C8B-B14F-4D97-AF65-F5344CB8AC3E}">
        <p14:creationId xmlns:p14="http://schemas.microsoft.com/office/powerpoint/2010/main" val="354374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EB54003-BE0E-AAAC-6721-B41766FB66B3}"/>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8D586DC-3F79-8923-1661-13EB127947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CD4DBC23-BFE8-2CF0-8E36-CA9EDB2E70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30DDFF-B8FC-F7F7-4BF7-C64049C0C593}"/>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Calibri" panose="020F0502020204030204" pitchFamily="34" charset="0"/>
                <a:cs typeface="Calibri" panose="020F0502020204030204" pitchFamily="34" charset="0"/>
              </a:rPr>
              <a:t>Educational Battle</a:t>
            </a:r>
          </a:p>
        </p:txBody>
      </p:sp>
      <p:sp>
        <p:nvSpPr>
          <p:cNvPr id="12" name="Arc 11">
            <a:extLst>
              <a:ext uri="{FF2B5EF4-FFF2-40B4-BE49-F238E27FC236}">
                <a16:creationId xmlns:a16="http://schemas.microsoft.com/office/drawing/2014/main" id="{07D2781E-3792-7309-1496-770DC7D984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893D868-5511-871B-A378-A60D591779D9}"/>
              </a:ext>
            </a:extLst>
          </p:cNvPr>
          <p:cNvSpPr>
            <a:spLocks noGrp="1"/>
          </p:cNvSpPr>
          <p:nvPr>
            <p:ph idx="1"/>
          </p:nvPr>
        </p:nvSpPr>
        <p:spPr>
          <a:xfrm>
            <a:off x="4167272" y="0"/>
            <a:ext cx="7183900" cy="6858000"/>
          </a:xfrm>
        </p:spPr>
        <p:txBody>
          <a:bodyPr anchor="ctr">
            <a:noAutofit/>
          </a:bodyPr>
          <a:lstStyle/>
          <a:p>
            <a:r>
              <a:rPr lang="en-US" sz="2400" dirty="0"/>
              <a:t>Judges don’t just look at the law, they won’t do things that they think endanger safety</a:t>
            </a:r>
          </a:p>
          <a:p>
            <a:r>
              <a:rPr lang="en-US" sz="2400" dirty="0"/>
              <a:t>Gun-free zones</a:t>
            </a:r>
          </a:p>
          <a:p>
            <a:pPr lvl="1"/>
            <a:r>
              <a:rPr lang="en-US" dirty="0"/>
              <a:t>Progress despite massive media bias</a:t>
            </a:r>
          </a:p>
          <a:p>
            <a:r>
              <a:rPr lang="en-US" sz="2400" dirty="0"/>
              <a:t>Much of the gun-control debate centers on hypothetical risks, but we don’t have to guess.</a:t>
            </a:r>
          </a:p>
          <a:p>
            <a:r>
              <a:rPr lang="en-US" sz="2400" dirty="0"/>
              <a:t>Difficulties that police have in stopping public shootings</a:t>
            </a:r>
          </a:p>
          <a:p>
            <a:r>
              <a:rPr lang="en-US" sz="2400" dirty="0"/>
              <a:t>School shootings</a:t>
            </a:r>
          </a:p>
          <a:p>
            <a:endParaRPr lang="en-US" sz="2400" dirty="0"/>
          </a:p>
          <a:p>
            <a:r>
              <a:rPr lang="en-US" sz="2400" dirty="0"/>
              <a:t>How incredibly law-abiding concealed handgun permit holders are</a:t>
            </a:r>
          </a:p>
          <a:p>
            <a:pPr lvl="1"/>
            <a:r>
              <a:rPr lang="en-US" dirty="0"/>
              <a:t>New York Times and others seem to have given up on this effort</a:t>
            </a:r>
          </a:p>
          <a:p>
            <a:endParaRPr lang="en-US" sz="2400" dirty="0"/>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60973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409432-C504-FA62-7243-9025E37ABF07}"/>
              </a:ext>
            </a:extLst>
          </p:cNvPr>
          <p:cNvSpPr>
            <a:spLocks noGrp="1"/>
          </p:cNvSpPr>
          <p:nvPr>
            <p:ph type="title"/>
          </p:nvPr>
        </p:nvSpPr>
        <p:spPr>
          <a:xfrm>
            <a:off x="686834" y="1153572"/>
            <a:ext cx="3200400" cy="4461163"/>
          </a:xfrm>
        </p:spPr>
        <p:txBody>
          <a:bodyPr>
            <a:normAutofit/>
          </a:bodyPr>
          <a:lstStyle/>
          <a:p>
            <a:r>
              <a:rPr lang="en-US" dirty="0">
                <a:solidFill>
                  <a:srgbClr val="FFFFFF"/>
                </a:solidFill>
                <a:latin typeface="Calibri" panose="020F0502020204030204" pitchFamily="34" charset="0"/>
                <a:cs typeface="Calibri" panose="020F0502020204030204" pitchFamily="34" charset="0"/>
              </a:rPr>
              <a:t>Educational Battle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A96E9FFA-375D-C4E7-BD97-C572BADA46EF}"/>
              </a:ext>
            </a:extLst>
          </p:cNvPr>
          <p:cNvSpPr>
            <a:spLocks noGrp="1"/>
          </p:cNvSpPr>
          <p:nvPr>
            <p:ph idx="1"/>
          </p:nvPr>
        </p:nvSpPr>
        <p:spPr>
          <a:xfrm>
            <a:off x="4167272" y="0"/>
            <a:ext cx="7835542" cy="6858000"/>
          </a:xfrm>
        </p:spPr>
        <p:txBody>
          <a:bodyPr anchor="ctr">
            <a:noAutofit/>
          </a:bodyPr>
          <a:lstStyle/>
          <a:p>
            <a:r>
              <a:rPr lang="en-US" sz="2400" dirty="0">
                <a:latin typeface="Calibri" panose="020F0502020204030204" pitchFamily="34" charset="0"/>
                <a:cs typeface="Calibri" panose="020F0502020204030204" pitchFamily="34" charset="0"/>
              </a:rPr>
              <a:t>Politicians point to other countries that we should model our gun control laws on.</a:t>
            </a:r>
          </a:p>
          <a:p>
            <a:r>
              <a:rPr lang="en-US" sz="2400" dirty="0">
                <a:latin typeface="Calibri" panose="020F0502020204030204" pitchFamily="34" charset="0"/>
                <a:cs typeface="Calibri" panose="020F0502020204030204" pitchFamily="34" charset="0"/>
              </a:rPr>
              <a:t>"Australia is a good example. Canada is a good example. A lot of other countries have much stricter gun laws than we do. And they have a much lower incidence of gun violence,” then President Obama noted in 2013. Democrats from Hillary Clinton to Joe Biden have made similar claims </a:t>
            </a:r>
          </a:p>
          <a:p>
            <a:r>
              <a:rPr lang="en-US" sz="2400" dirty="0">
                <a:latin typeface="Calibri" panose="020F0502020204030204" pitchFamily="34" charset="0"/>
                <a:cs typeface="Calibri" panose="020F0502020204030204" pitchFamily="34" charset="0"/>
              </a:rPr>
              <a:t>The Australian Bureau of Statistics reports that only about 19% of rapes and sexual assaults are reported to police, while in the U.S. 45% are reported. Obviously, simply comparing reported crimes therefore dramatically understates the extent of the problem in Australia.</a:t>
            </a:r>
          </a:p>
          <a:p>
            <a:r>
              <a:rPr lang="en-US" sz="2400" dirty="0">
                <a:latin typeface="Calibri" panose="020F0502020204030204" pitchFamily="34" charset="0"/>
                <a:cs typeface="Calibri" panose="020F0502020204030204" pitchFamily="34" charset="0"/>
              </a:rPr>
              <a:t>Australia’s rape and sexual assault rate is roughly three times higher than that of the United States. Australia’s assault rate is about twice as high, and its burglary rate is about 2.5 times higher. Robbery is the only category where the two countries report similar rates.</a:t>
            </a:r>
          </a:p>
          <a:p>
            <a:r>
              <a:rPr lang="en-US" sz="2400" dirty="0">
                <a:latin typeface="Calibri" panose="020F0502020204030204" pitchFamily="34" charset="0"/>
                <a:cs typeface="Calibri" panose="020F0502020204030204" pitchFamily="34" charset="0"/>
              </a:rPr>
              <a:t>Canada – violent crime rate 295% higher than U.S. rate</a:t>
            </a:r>
          </a:p>
        </p:txBody>
      </p:sp>
    </p:spTree>
    <p:extLst>
      <p:ext uri="{BB962C8B-B14F-4D97-AF65-F5344CB8AC3E}">
        <p14:creationId xmlns:p14="http://schemas.microsoft.com/office/powerpoint/2010/main" val="2751276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5E9CCB-CB3F-84CF-4653-E1EFD29C4959}"/>
            </a:ext>
          </a:extLst>
        </p:cNvPr>
        <p:cNvGrpSpPr/>
        <p:nvPr/>
      </p:nvGrpSpPr>
      <p:grpSpPr>
        <a:xfrm>
          <a:off x="0" y="0"/>
          <a:ext cx="0" cy="0"/>
          <a:chOff x="0" y="0"/>
          <a:chExt cx="0" cy="0"/>
        </a:xfrm>
      </p:grpSpPr>
      <p:sp useBgFill="1">
        <p:nvSpPr>
          <p:cNvPr id="171" name="Rectangle 170">
            <a:extLst>
              <a:ext uri="{FF2B5EF4-FFF2-40B4-BE49-F238E27FC236}">
                <a16:creationId xmlns:a16="http://schemas.microsoft.com/office/drawing/2014/main" id="{658BACDD-1831-E846-A5B9-903C20585C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604B24F8-7E68-8702-0B1A-E8B3F8D2C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64" name="Shape 164">
            <a:extLst>
              <a:ext uri="{FF2B5EF4-FFF2-40B4-BE49-F238E27FC236}">
                <a16:creationId xmlns:a16="http://schemas.microsoft.com/office/drawing/2014/main" id="{B073B5BD-0DD2-63D1-714F-489B703A09F4}"/>
              </a:ext>
            </a:extLst>
          </p:cNvPr>
          <p:cNvSpPr>
            <a:spLocks noGrp="1"/>
          </p:cNvSpPr>
          <p:nvPr>
            <p:ph type="title"/>
          </p:nvPr>
        </p:nvSpPr>
        <p:spPr>
          <a:xfrm>
            <a:off x="457200" y="1598246"/>
            <a:ext cx="4412419" cy="3626217"/>
          </a:xfrm>
          <a:prstGeom prst="rect">
            <a:avLst/>
          </a:prstGeom>
        </p:spPr>
        <p:txBody>
          <a:bodyPr anchor="t">
            <a:normAutofit/>
          </a:bodyPr>
          <a:lstStyle>
            <a:lvl1pPr defTabSz="487680">
              <a:defRPr sz="9150" b="1"/>
            </a:lvl1pPr>
          </a:lstStyle>
          <a:p>
            <a:pPr algn="r"/>
            <a:r>
              <a:rPr lang="en-US" sz="5600" b="1" dirty="0">
                <a:solidFill>
                  <a:srgbClr val="FFFFFF"/>
                </a:solidFill>
              </a:rPr>
              <a:t>Restoring the Right to Self-defense</a:t>
            </a:r>
            <a:endParaRPr lang="en-US" sz="5600" dirty="0">
              <a:solidFill>
                <a:srgbClr val="FFFFFF"/>
              </a:solidFill>
            </a:endParaRPr>
          </a:p>
        </p:txBody>
      </p:sp>
      <p:sp>
        <p:nvSpPr>
          <p:cNvPr id="165" name="Shape 165">
            <a:extLst>
              <a:ext uri="{FF2B5EF4-FFF2-40B4-BE49-F238E27FC236}">
                <a16:creationId xmlns:a16="http://schemas.microsoft.com/office/drawing/2014/main" id="{E4A061EF-EB5E-11B8-1F8A-0E9F65052EDA}"/>
              </a:ext>
            </a:extLst>
          </p:cNvPr>
          <p:cNvSpPr>
            <a:spLocks noGrp="1"/>
          </p:cNvSpPr>
          <p:nvPr>
            <p:ph type="body" sz="quarter" idx="1"/>
          </p:nvPr>
        </p:nvSpPr>
        <p:spPr>
          <a:xfrm>
            <a:off x="457200" y="5350213"/>
            <a:ext cx="4412417" cy="1031537"/>
          </a:xfrm>
          <a:prstGeom prst="rect">
            <a:avLst/>
          </a:prstGeom>
        </p:spPr>
        <p:txBody>
          <a:bodyPr>
            <a:normAutofit/>
          </a:bodyPr>
          <a:lstStyle>
            <a:lvl1pPr>
              <a:spcBef>
                <a:spcPts val="1400"/>
              </a:spcBef>
              <a:defRPr sz="9200">
                <a:solidFill>
                  <a:srgbClr val="0000FF"/>
                </a:solidFill>
              </a:defRPr>
            </a:lvl1pPr>
          </a:lstStyle>
          <a:p>
            <a:pPr algn="r"/>
            <a:r>
              <a:rPr lang="en-US" sz="3600" dirty="0">
                <a:solidFill>
                  <a:srgbClr val="FFFFFF"/>
                </a:solidFill>
              </a:rPr>
              <a:t>John R Lott, Jr.</a:t>
            </a:r>
          </a:p>
        </p:txBody>
      </p:sp>
      <p:cxnSp>
        <p:nvCxnSpPr>
          <p:cNvPr id="175" name="Straight Connector 174">
            <a:extLst>
              <a:ext uri="{FF2B5EF4-FFF2-40B4-BE49-F238E27FC236}">
                <a16:creationId xmlns:a16="http://schemas.microsoft.com/office/drawing/2014/main" id="{0882F336-BEE5-0EAD-C459-1060CA29BEF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grpSp>
        <p:nvGrpSpPr>
          <p:cNvPr id="177" name="Group 176">
            <a:extLst>
              <a:ext uri="{FF2B5EF4-FFF2-40B4-BE49-F238E27FC236}">
                <a16:creationId xmlns:a16="http://schemas.microsoft.com/office/drawing/2014/main" id="{5A840BF6-9E18-F923-F914-2EA4C98D47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512034" y="1267063"/>
            <a:ext cx="368480" cy="519967"/>
            <a:chOff x="11512034" y="1267063"/>
            <a:chExt cx="368480" cy="519967"/>
          </a:xfrm>
          <a:solidFill>
            <a:srgbClr val="FFFFFF"/>
          </a:solidFill>
        </p:grpSpPr>
        <p:sp>
          <p:nvSpPr>
            <p:cNvPr id="178" name="Graphic 17">
              <a:extLst>
                <a:ext uri="{FF2B5EF4-FFF2-40B4-BE49-F238E27FC236}">
                  <a16:creationId xmlns:a16="http://schemas.microsoft.com/office/drawing/2014/main" id="{347F5527-76D5-396F-D216-DA3B2EDF9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512034" y="1267063"/>
              <a:ext cx="139037" cy="139039"/>
            </a:xfrm>
            <a:custGeom>
              <a:avLst/>
              <a:gdLst>
                <a:gd name="connsiteX0" fmla="*/ 129600 w 139037"/>
                <a:gd name="connsiteY0" fmla="*/ 60082 h 139039"/>
                <a:gd name="connsiteX1" fmla="*/ 78955 w 139037"/>
                <a:gd name="connsiteY1" fmla="*/ 60082 h 139039"/>
                <a:gd name="connsiteX2" fmla="*/ 78955 w 139037"/>
                <a:gd name="connsiteY2" fmla="*/ 9437 h 139039"/>
                <a:gd name="connsiteX3" fmla="*/ 69519 w 139037"/>
                <a:gd name="connsiteY3" fmla="*/ 0 h 139039"/>
                <a:gd name="connsiteX4" fmla="*/ 60082 w 139037"/>
                <a:gd name="connsiteY4" fmla="*/ 9437 h 139039"/>
                <a:gd name="connsiteX5" fmla="*/ 60082 w 139037"/>
                <a:gd name="connsiteY5" fmla="*/ 60082 h 139039"/>
                <a:gd name="connsiteX6" fmla="*/ 9437 w 139037"/>
                <a:gd name="connsiteY6" fmla="*/ 60082 h 139039"/>
                <a:gd name="connsiteX7" fmla="*/ 0 w 139037"/>
                <a:gd name="connsiteY7" fmla="*/ 69520 h 139039"/>
                <a:gd name="connsiteX8" fmla="*/ 9437 w 139037"/>
                <a:gd name="connsiteY8" fmla="*/ 78957 h 139039"/>
                <a:gd name="connsiteX9" fmla="*/ 60082 w 139037"/>
                <a:gd name="connsiteY9" fmla="*/ 78957 h 139039"/>
                <a:gd name="connsiteX10" fmla="*/ 60082 w 139037"/>
                <a:gd name="connsiteY10" fmla="*/ 129602 h 139039"/>
                <a:gd name="connsiteX11" fmla="*/ 69519 w 139037"/>
                <a:gd name="connsiteY11" fmla="*/ 139039 h 139039"/>
                <a:gd name="connsiteX12" fmla="*/ 78955 w 139037"/>
                <a:gd name="connsiteY12" fmla="*/ 129602 h 139039"/>
                <a:gd name="connsiteX13" fmla="*/ 78955 w 139037"/>
                <a:gd name="connsiteY13" fmla="*/ 78957 h 139039"/>
                <a:gd name="connsiteX14" fmla="*/ 129600 w 139037"/>
                <a:gd name="connsiteY14" fmla="*/ 78957 h 139039"/>
                <a:gd name="connsiteX15" fmla="*/ 139037 w 139037"/>
                <a:gd name="connsiteY15" fmla="*/ 69520 h 139039"/>
                <a:gd name="connsiteX16" fmla="*/ 129600 w 139037"/>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7" h="139039">
                  <a:moveTo>
                    <a:pt x="129600" y="60082"/>
                  </a:moveTo>
                  <a:lnTo>
                    <a:pt x="78955" y="60082"/>
                  </a:lnTo>
                  <a:lnTo>
                    <a:pt x="78955" y="9437"/>
                  </a:lnTo>
                  <a:cubicBezTo>
                    <a:pt x="78955" y="4225"/>
                    <a:pt x="74730" y="0"/>
                    <a:pt x="69519" y="0"/>
                  </a:cubicBezTo>
                  <a:cubicBezTo>
                    <a:pt x="64307"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7" y="139039"/>
                    <a:pt x="69519" y="139039"/>
                  </a:cubicBezTo>
                  <a:cubicBezTo>
                    <a:pt x="74730" y="139039"/>
                    <a:pt x="78955" y="134814"/>
                    <a:pt x="78955" y="129602"/>
                  </a:cubicBezTo>
                  <a:lnTo>
                    <a:pt x="78955" y="78957"/>
                  </a:lnTo>
                  <a:lnTo>
                    <a:pt x="129600" y="78957"/>
                  </a:lnTo>
                  <a:cubicBezTo>
                    <a:pt x="134812" y="78957"/>
                    <a:pt x="139037" y="74731"/>
                    <a:pt x="139037" y="69520"/>
                  </a:cubicBezTo>
                  <a:cubicBezTo>
                    <a:pt x="139037" y="64308"/>
                    <a:pt x="134812" y="60082"/>
                    <a:pt x="129600" y="60082"/>
                  </a:cubicBezTo>
                  <a:close/>
                </a:path>
              </a:pathLst>
            </a:custGeom>
            <a:grpFill/>
            <a:ln w="603" cap="flat">
              <a:noFill/>
              <a:prstDash val="solid"/>
              <a:miter/>
            </a:ln>
          </p:spPr>
          <p:txBody>
            <a:bodyPr rtlCol="0" anchor="ctr"/>
            <a:lstStyle/>
            <a:p>
              <a:endParaRPr lang="en-US">
                <a:solidFill>
                  <a:srgbClr val="FFFFFF"/>
                </a:solidFill>
              </a:endParaRPr>
            </a:p>
          </p:txBody>
        </p:sp>
        <p:sp>
          <p:nvSpPr>
            <p:cNvPr id="179" name="Graphic 21">
              <a:extLst>
                <a:ext uri="{FF2B5EF4-FFF2-40B4-BE49-F238E27FC236}">
                  <a16:creationId xmlns:a16="http://schemas.microsoft.com/office/drawing/2014/main" id="{8582C503-2DD0-2E8E-DE84-53EE6F5B64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752801" y="1659316"/>
              <a:ext cx="127713" cy="127714"/>
            </a:xfrm>
            <a:custGeom>
              <a:avLst/>
              <a:gdLst>
                <a:gd name="connsiteX0" fmla="*/ 63857 w 127713"/>
                <a:gd name="connsiteY0" fmla="*/ 18874 h 127714"/>
                <a:gd name="connsiteX1" fmla="*/ 108839 w 127713"/>
                <a:gd name="connsiteY1" fmla="*/ 63857 h 127714"/>
                <a:gd name="connsiteX2" fmla="*/ 63857 w 127713"/>
                <a:gd name="connsiteY2" fmla="*/ 108840 h 127714"/>
                <a:gd name="connsiteX3" fmla="*/ 18874 w 127713"/>
                <a:gd name="connsiteY3" fmla="*/ 63857 h 127714"/>
                <a:gd name="connsiteX4" fmla="*/ 63857 w 127713"/>
                <a:gd name="connsiteY4" fmla="*/ 18874 h 127714"/>
                <a:gd name="connsiteX5" fmla="*/ 63857 w 127713"/>
                <a:gd name="connsiteY5" fmla="*/ 0 h 127714"/>
                <a:gd name="connsiteX6" fmla="*/ 0 w 127713"/>
                <a:gd name="connsiteY6" fmla="*/ 63857 h 127714"/>
                <a:gd name="connsiteX7" fmla="*/ 63857 w 127713"/>
                <a:gd name="connsiteY7" fmla="*/ 127714 h 127714"/>
                <a:gd name="connsiteX8" fmla="*/ 127713 w 127713"/>
                <a:gd name="connsiteY8" fmla="*/ 63857 h 127714"/>
                <a:gd name="connsiteX9" fmla="*/ 63857 w 127713"/>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4">
                  <a:moveTo>
                    <a:pt x="63857" y="18874"/>
                  </a:moveTo>
                  <a:cubicBezTo>
                    <a:pt x="88700" y="18874"/>
                    <a:pt x="108839" y="39014"/>
                    <a:pt x="108839" y="63857"/>
                  </a:cubicBezTo>
                  <a:cubicBezTo>
                    <a:pt x="108839" y="88700"/>
                    <a:pt x="88700" y="108840"/>
                    <a:pt x="63857" y="108840"/>
                  </a:cubicBezTo>
                  <a:cubicBezTo>
                    <a:pt x="39013" y="108840"/>
                    <a:pt x="18874" y="88700"/>
                    <a:pt x="18874" y="63857"/>
                  </a:cubicBezTo>
                  <a:cubicBezTo>
                    <a:pt x="18898" y="39024"/>
                    <a:pt x="39023" y="18898"/>
                    <a:pt x="63857" y="18874"/>
                  </a:cubicBezTo>
                  <a:moveTo>
                    <a:pt x="63857" y="0"/>
                  </a:moveTo>
                  <a:cubicBezTo>
                    <a:pt x="28590" y="0"/>
                    <a:pt x="0" y="28590"/>
                    <a:pt x="0" y="63857"/>
                  </a:cubicBezTo>
                  <a:cubicBezTo>
                    <a:pt x="0" y="99124"/>
                    <a:pt x="28590" y="127714"/>
                    <a:pt x="63857" y="127714"/>
                  </a:cubicBezTo>
                  <a:cubicBezTo>
                    <a:pt x="99124" y="127714"/>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a:solidFill>
                  <a:srgbClr val="FFFFFF"/>
                </a:solidFill>
              </a:endParaRPr>
            </a:p>
          </p:txBody>
        </p:sp>
      </p:grpSp>
      <p:pic>
        <p:nvPicPr>
          <p:cNvPr id="2" name="Picture 1">
            <a:extLst>
              <a:ext uri="{FF2B5EF4-FFF2-40B4-BE49-F238E27FC236}">
                <a16:creationId xmlns:a16="http://schemas.microsoft.com/office/drawing/2014/main" id="{5671112B-8770-80C2-D2FF-2532FC66B3A1}"/>
              </a:ext>
            </a:extLst>
          </p:cNvPr>
          <p:cNvPicPr>
            <a:picLocks noChangeAspect="1"/>
          </p:cNvPicPr>
          <p:nvPr/>
        </p:nvPicPr>
        <p:blipFill>
          <a:blip r:embed="rId2"/>
          <a:stretch>
            <a:fillRect/>
          </a:stretch>
        </p:blipFill>
        <p:spPr>
          <a:xfrm>
            <a:off x="6025026" y="1723173"/>
            <a:ext cx="5794847" cy="3731790"/>
          </a:xfrm>
          <a:prstGeom prst="rect">
            <a:avLst/>
          </a:prstGeom>
        </p:spPr>
      </p:pic>
    </p:spTree>
    <p:extLst>
      <p:ext uri="{BB962C8B-B14F-4D97-AF65-F5344CB8AC3E}">
        <p14:creationId xmlns:p14="http://schemas.microsoft.com/office/powerpoint/2010/main" val="42698028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5592</TotalTime>
  <Words>923</Words>
  <Application>Microsoft Macintosh PowerPoint</Application>
  <PresentationFormat>Widescreen</PresentationFormat>
  <Paragraphs>78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Calibri</vt:lpstr>
      <vt:lpstr>Wingdings</vt:lpstr>
      <vt:lpstr>Office Theme</vt:lpstr>
      <vt:lpstr>Restoring the Right to Self-defense</vt:lpstr>
      <vt:lpstr>PowerPoint Presentation</vt:lpstr>
      <vt:lpstr>34 Regulatory Changes by ATF</vt:lpstr>
      <vt:lpstr>Supreme Court Decisions Possible By Trump Appointments – Long delay after Heller and McDonald cases</vt:lpstr>
      <vt:lpstr>Harmeet Dhillon, Assistant Attorney General for the Civil Rights Division, set up Second Amendment Section</vt:lpstr>
      <vt:lpstr>Trump Administration is the most pro-gun </vt:lpstr>
      <vt:lpstr>Warning: Democrats are promising to Pack the Supreme Court</vt:lpstr>
      <vt:lpstr>Educational Battle</vt:lpstr>
      <vt:lpstr>Educational Battle</vt:lpstr>
      <vt:lpstr>Restoring the Right to Self-defense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Lott</dc:creator>
  <cp:lastModifiedBy>John Lott</cp:lastModifiedBy>
  <cp:revision>33</cp:revision>
  <dcterms:created xsi:type="dcterms:W3CDTF">2025-04-24T02:55:30Z</dcterms:created>
  <dcterms:modified xsi:type="dcterms:W3CDTF">2026-09-24T03:17:51Z</dcterms:modified>
</cp:coreProperties>
</file>