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7" r:id="rId2"/>
    <p:sldId id="407" r:id="rId3"/>
    <p:sldId id="412" r:id="rId4"/>
    <p:sldId id="391" r:id="rId5"/>
    <p:sldId id="390" r:id="rId6"/>
    <p:sldId id="406" r:id="rId7"/>
    <p:sldId id="398" r:id="rId8"/>
    <p:sldId id="403" r:id="rId9"/>
    <p:sldId id="367" r:id="rId10"/>
    <p:sldId id="368" r:id="rId11"/>
    <p:sldId id="405" r:id="rId12"/>
    <p:sldId id="369" r:id="rId13"/>
    <p:sldId id="370" r:id="rId14"/>
    <p:sldId id="371" r:id="rId15"/>
    <p:sldId id="372" r:id="rId16"/>
    <p:sldId id="411" r:id="rId17"/>
    <p:sldId id="408" r:id="rId18"/>
    <p:sldId id="409" r:id="rId19"/>
    <p:sldId id="410" r:id="rId20"/>
    <p:sldId id="256" r:id="rId21"/>
    <p:sldId id="413" r:id="rId22"/>
    <p:sldId id="258" r:id="rId23"/>
    <p:sldId id="274" r:id="rId24"/>
    <p:sldId id="273" r:id="rId25"/>
    <p:sldId id="264" r:id="rId26"/>
    <p:sldId id="392" r:id="rId27"/>
    <p:sldId id="378" r:id="rId28"/>
    <p:sldId id="388" r:id="rId29"/>
    <p:sldId id="383" r:id="rId30"/>
    <p:sldId id="384" r:id="rId31"/>
    <p:sldId id="396" r:id="rId32"/>
    <p:sldId id="395" r:id="rId33"/>
    <p:sldId id="289" r:id="rId34"/>
    <p:sldId id="39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52"/>
    <p:restoredTop sz="94795"/>
  </p:normalViewPr>
  <p:slideViewPr>
    <p:cSldViewPr snapToGrid="0">
      <p:cViewPr varScale="1">
        <p:scale>
          <a:sx n="117" d="100"/>
          <a:sy n="117" d="100"/>
        </p:scale>
        <p:origin x="200" y="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C2052C-65CB-4C2E-8F2A-93B5A3D7763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n-US"/>
        </a:p>
      </dgm:t>
    </dgm:pt>
    <dgm:pt modelId="{D1DF022A-2508-48A7-A615-60EFADA6099E}">
      <dgm:prSet/>
      <dgm:spPr/>
      <dgm:t>
        <a:bodyPr/>
        <a:lstStyle/>
        <a:p>
          <a:r>
            <a:rPr lang="en-US" b="1" dirty="0"/>
            <a:t>If guns on net are bad, it should be easy to find places where gun bans have lowered murder/homicide rates. Right?</a:t>
          </a:r>
          <a:endParaRPr lang="en-US" dirty="0"/>
        </a:p>
      </dgm:t>
    </dgm:pt>
    <dgm:pt modelId="{74D5D54B-3412-4B74-A892-054A853AFB6F}" type="parTrans" cxnId="{B282AE75-7044-48C4-9DD0-599F0BE59AB2}">
      <dgm:prSet/>
      <dgm:spPr/>
      <dgm:t>
        <a:bodyPr/>
        <a:lstStyle/>
        <a:p>
          <a:endParaRPr lang="en-US"/>
        </a:p>
      </dgm:t>
    </dgm:pt>
    <dgm:pt modelId="{4D5D225B-CBD8-44F9-8661-476F47C78C91}" type="sibTrans" cxnId="{B282AE75-7044-48C4-9DD0-599F0BE59AB2}">
      <dgm:prSet/>
      <dgm:spPr/>
      <dgm:t>
        <a:bodyPr/>
        <a:lstStyle/>
        <a:p>
          <a:endParaRPr lang="en-US"/>
        </a:p>
      </dgm:t>
    </dgm:pt>
    <dgm:pt modelId="{62869789-FD85-4B3E-88CB-FD105606BD3D}">
      <dgm:prSet/>
      <dgm:spPr/>
      <dgm:t>
        <a:bodyPr/>
        <a:lstStyle/>
        <a:p>
          <a:r>
            <a:rPr lang="en-US" b="1" dirty="0"/>
            <a:t>Just out of randomness, you would expect to find a few times where murder/homicide rates went down.</a:t>
          </a:r>
          <a:endParaRPr lang="en-US" dirty="0"/>
        </a:p>
      </dgm:t>
    </dgm:pt>
    <dgm:pt modelId="{851809BA-5BE4-48A0-813A-24C79B6EEAE9}" type="parTrans" cxnId="{DA02FEC9-2110-4580-A737-A3E9C8CAE9D4}">
      <dgm:prSet/>
      <dgm:spPr/>
      <dgm:t>
        <a:bodyPr/>
        <a:lstStyle/>
        <a:p>
          <a:endParaRPr lang="en-US"/>
        </a:p>
      </dgm:t>
    </dgm:pt>
    <dgm:pt modelId="{CC03EE59-DD07-4EA5-B189-9F4269405AFD}" type="sibTrans" cxnId="{DA02FEC9-2110-4580-A737-A3E9C8CAE9D4}">
      <dgm:prSet/>
      <dgm:spPr/>
      <dgm:t>
        <a:bodyPr/>
        <a:lstStyle/>
        <a:p>
          <a:endParaRPr lang="en-US"/>
        </a:p>
      </dgm:t>
    </dgm:pt>
    <dgm:pt modelId="{A98AB7C3-0887-7247-A57E-B3653ED372E3}">
      <dgm:prSet/>
      <dgm:spPr/>
      <dgm:t>
        <a:bodyPr/>
        <a:lstStyle/>
        <a:p>
          <a:r>
            <a:rPr lang="en-US" b="1"/>
            <a:t>Every single time murder/homicide rates have gone up.</a:t>
          </a:r>
          <a:endParaRPr lang="en-US" dirty="0"/>
        </a:p>
      </dgm:t>
    </dgm:pt>
    <dgm:pt modelId="{C3832F45-0A6C-4640-93B1-4A3E590C8C8B}" type="parTrans" cxnId="{5BACC31A-D99E-A540-B153-9B4EBA146B26}">
      <dgm:prSet/>
      <dgm:spPr/>
      <dgm:t>
        <a:bodyPr/>
        <a:lstStyle/>
        <a:p>
          <a:endParaRPr lang="en-US"/>
        </a:p>
      </dgm:t>
    </dgm:pt>
    <dgm:pt modelId="{D7CD3CFF-0C6F-0946-A13B-7E2C24FCA6D2}" type="sibTrans" cxnId="{5BACC31A-D99E-A540-B153-9B4EBA146B26}">
      <dgm:prSet/>
      <dgm:spPr/>
      <dgm:t>
        <a:bodyPr/>
        <a:lstStyle/>
        <a:p>
          <a:endParaRPr lang="en-US"/>
        </a:p>
      </dgm:t>
    </dgm:pt>
    <dgm:pt modelId="{2AC72C48-F73E-1E48-90E1-DF3E4BFD55E7}">
      <dgm:prSet/>
      <dgm:spPr/>
      <dgm:t>
        <a:bodyPr/>
        <a:lstStyle/>
        <a:p>
          <a:r>
            <a:rPr lang="en-US" b="1" dirty="0"/>
            <a:t>But I can’t find such a place.</a:t>
          </a:r>
          <a:endParaRPr lang="en-US" dirty="0"/>
        </a:p>
      </dgm:t>
    </dgm:pt>
    <dgm:pt modelId="{15CA074A-EF8D-334A-8AF1-F8C76466E69E}" type="parTrans" cxnId="{A07AB5AF-8B5C-A843-AA5A-6BF972A8825F}">
      <dgm:prSet/>
      <dgm:spPr/>
      <dgm:t>
        <a:bodyPr/>
        <a:lstStyle/>
        <a:p>
          <a:endParaRPr lang="en-US"/>
        </a:p>
      </dgm:t>
    </dgm:pt>
    <dgm:pt modelId="{87EF8B94-363A-7140-8B3F-D06BDAE1EB39}" type="sibTrans" cxnId="{A07AB5AF-8B5C-A843-AA5A-6BF972A8825F}">
      <dgm:prSet/>
      <dgm:spPr/>
      <dgm:t>
        <a:bodyPr/>
        <a:lstStyle/>
        <a:p>
          <a:endParaRPr lang="en-US"/>
        </a:p>
      </dgm:t>
    </dgm:pt>
    <dgm:pt modelId="{3E1DDBF9-1FD0-A644-BCA5-EA08CFD560A8}" type="pres">
      <dgm:prSet presAssocID="{9BC2052C-65CB-4C2E-8F2A-93B5A3D7763C}" presName="linear" presStyleCnt="0">
        <dgm:presLayoutVars>
          <dgm:animLvl val="lvl"/>
          <dgm:resizeHandles val="exact"/>
        </dgm:presLayoutVars>
      </dgm:prSet>
      <dgm:spPr/>
    </dgm:pt>
    <dgm:pt modelId="{90E2E600-04C0-434E-8140-86BC62157730}" type="pres">
      <dgm:prSet presAssocID="{D1DF022A-2508-48A7-A615-60EFADA6099E}" presName="parentText" presStyleLbl="node1" presStyleIdx="0" presStyleCnt="4" custScaleY="169370">
        <dgm:presLayoutVars>
          <dgm:chMax val="0"/>
          <dgm:bulletEnabled val="1"/>
        </dgm:presLayoutVars>
      </dgm:prSet>
      <dgm:spPr/>
    </dgm:pt>
    <dgm:pt modelId="{C886CFBC-23C3-3341-8180-D63ED1DE5AC7}" type="pres">
      <dgm:prSet presAssocID="{4D5D225B-CBD8-44F9-8661-476F47C78C91}" presName="spacer" presStyleCnt="0"/>
      <dgm:spPr/>
    </dgm:pt>
    <dgm:pt modelId="{EC7C6A28-1F9C-E143-9D1E-E4583E713AE8}" type="pres">
      <dgm:prSet presAssocID="{62869789-FD85-4B3E-88CB-FD105606BD3D}" presName="parentText" presStyleLbl="node1" presStyleIdx="1" presStyleCnt="4" custScaleY="114480">
        <dgm:presLayoutVars>
          <dgm:chMax val="0"/>
          <dgm:bulletEnabled val="1"/>
        </dgm:presLayoutVars>
      </dgm:prSet>
      <dgm:spPr/>
    </dgm:pt>
    <dgm:pt modelId="{B76AFEF9-0439-E24F-8BF1-BA5288B147DA}" type="pres">
      <dgm:prSet presAssocID="{CC03EE59-DD07-4EA5-B189-9F4269405AFD}" presName="spacer" presStyleCnt="0"/>
      <dgm:spPr/>
    </dgm:pt>
    <dgm:pt modelId="{87DDAD9D-2CCD-D74F-9636-A5536EF932F6}" type="pres">
      <dgm:prSet presAssocID="{2AC72C48-F73E-1E48-90E1-DF3E4BFD55E7}" presName="parentText" presStyleLbl="node1" presStyleIdx="2" presStyleCnt="4">
        <dgm:presLayoutVars>
          <dgm:chMax val="0"/>
          <dgm:bulletEnabled val="1"/>
        </dgm:presLayoutVars>
      </dgm:prSet>
      <dgm:spPr/>
    </dgm:pt>
    <dgm:pt modelId="{C973C2ED-C5D8-2C4A-8912-FBBDA217B1E1}" type="pres">
      <dgm:prSet presAssocID="{87EF8B94-363A-7140-8B3F-D06BDAE1EB39}" presName="spacer" presStyleCnt="0"/>
      <dgm:spPr/>
    </dgm:pt>
    <dgm:pt modelId="{26A8B4E0-D0B6-AB46-B8AD-4B1F9226106C}" type="pres">
      <dgm:prSet presAssocID="{A98AB7C3-0887-7247-A57E-B3653ED372E3}" presName="parentText" presStyleLbl="node1" presStyleIdx="3" presStyleCnt="4">
        <dgm:presLayoutVars>
          <dgm:chMax val="0"/>
          <dgm:bulletEnabled val="1"/>
        </dgm:presLayoutVars>
      </dgm:prSet>
      <dgm:spPr/>
    </dgm:pt>
  </dgm:ptLst>
  <dgm:cxnLst>
    <dgm:cxn modelId="{590E591A-75E2-2640-9EEC-8818D4FA5A70}" type="presOf" srcId="{62869789-FD85-4B3E-88CB-FD105606BD3D}" destId="{EC7C6A28-1F9C-E143-9D1E-E4583E713AE8}" srcOrd="0" destOrd="0" presId="urn:microsoft.com/office/officeart/2005/8/layout/vList2"/>
    <dgm:cxn modelId="{5BACC31A-D99E-A540-B153-9B4EBA146B26}" srcId="{9BC2052C-65CB-4C2E-8F2A-93B5A3D7763C}" destId="{A98AB7C3-0887-7247-A57E-B3653ED372E3}" srcOrd="3" destOrd="0" parTransId="{C3832F45-0A6C-4640-93B1-4A3E590C8C8B}" sibTransId="{D7CD3CFF-0C6F-0946-A13B-7E2C24FCA6D2}"/>
    <dgm:cxn modelId="{89D0F949-D1DC-3B43-98D8-32D1CB836D70}" type="presOf" srcId="{9BC2052C-65CB-4C2E-8F2A-93B5A3D7763C}" destId="{3E1DDBF9-1FD0-A644-BCA5-EA08CFD560A8}" srcOrd="0" destOrd="0" presId="urn:microsoft.com/office/officeart/2005/8/layout/vList2"/>
    <dgm:cxn modelId="{70421264-AD27-454E-B6F5-FAAA117B8FEA}" type="presOf" srcId="{D1DF022A-2508-48A7-A615-60EFADA6099E}" destId="{90E2E600-04C0-434E-8140-86BC62157730}" srcOrd="0" destOrd="0" presId="urn:microsoft.com/office/officeart/2005/8/layout/vList2"/>
    <dgm:cxn modelId="{B282AE75-7044-48C4-9DD0-599F0BE59AB2}" srcId="{9BC2052C-65CB-4C2E-8F2A-93B5A3D7763C}" destId="{D1DF022A-2508-48A7-A615-60EFADA6099E}" srcOrd="0" destOrd="0" parTransId="{74D5D54B-3412-4B74-A892-054A853AFB6F}" sibTransId="{4D5D225B-CBD8-44F9-8661-476F47C78C91}"/>
    <dgm:cxn modelId="{3C474E7E-13BC-F846-B575-79F699ABF21B}" type="presOf" srcId="{2AC72C48-F73E-1E48-90E1-DF3E4BFD55E7}" destId="{87DDAD9D-2CCD-D74F-9636-A5536EF932F6}" srcOrd="0" destOrd="0" presId="urn:microsoft.com/office/officeart/2005/8/layout/vList2"/>
    <dgm:cxn modelId="{A07AB5AF-8B5C-A843-AA5A-6BF972A8825F}" srcId="{9BC2052C-65CB-4C2E-8F2A-93B5A3D7763C}" destId="{2AC72C48-F73E-1E48-90E1-DF3E4BFD55E7}" srcOrd="2" destOrd="0" parTransId="{15CA074A-EF8D-334A-8AF1-F8C76466E69E}" sibTransId="{87EF8B94-363A-7140-8B3F-D06BDAE1EB39}"/>
    <dgm:cxn modelId="{30A8A9C6-A7E3-FB46-9DC5-D7C42F9A2BA0}" type="presOf" srcId="{A98AB7C3-0887-7247-A57E-B3653ED372E3}" destId="{26A8B4E0-D0B6-AB46-B8AD-4B1F9226106C}" srcOrd="0" destOrd="0" presId="urn:microsoft.com/office/officeart/2005/8/layout/vList2"/>
    <dgm:cxn modelId="{DA02FEC9-2110-4580-A737-A3E9C8CAE9D4}" srcId="{9BC2052C-65CB-4C2E-8F2A-93B5A3D7763C}" destId="{62869789-FD85-4B3E-88CB-FD105606BD3D}" srcOrd="1" destOrd="0" parTransId="{851809BA-5BE4-48A0-813A-24C79B6EEAE9}" sibTransId="{CC03EE59-DD07-4EA5-B189-9F4269405AFD}"/>
    <dgm:cxn modelId="{B5E8B281-64E6-7348-93BE-891DFD66C3AA}" type="presParOf" srcId="{3E1DDBF9-1FD0-A644-BCA5-EA08CFD560A8}" destId="{90E2E600-04C0-434E-8140-86BC62157730}" srcOrd="0" destOrd="0" presId="urn:microsoft.com/office/officeart/2005/8/layout/vList2"/>
    <dgm:cxn modelId="{811EFC22-DD6B-2741-B63D-E1F1772E9DAA}" type="presParOf" srcId="{3E1DDBF9-1FD0-A644-BCA5-EA08CFD560A8}" destId="{C886CFBC-23C3-3341-8180-D63ED1DE5AC7}" srcOrd="1" destOrd="0" presId="urn:microsoft.com/office/officeart/2005/8/layout/vList2"/>
    <dgm:cxn modelId="{387E10A3-969E-E14C-A05D-9CC5223FD5C1}" type="presParOf" srcId="{3E1DDBF9-1FD0-A644-BCA5-EA08CFD560A8}" destId="{EC7C6A28-1F9C-E143-9D1E-E4583E713AE8}" srcOrd="2" destOrd="0" presId="urn:microsoft.com/office/officeart/2005/8/layout/vList2"/>
    <dgm:cxn modelId="{FFF5EE49-B1A4-984F-8CCB-7997703671FB}" type="presParOf" srcId="{3E1DDBF9-1FD0-A644-BCA5-EA08CFD560A8}" destId="{B76AFEF9-0439-E24F-8BF1-BA5288B147DA}" srcOrd="3" destOrd="0" presId="urn:microsoft.com/office/officeart/2005/8/layout/vList2"/>
    <dgm:cxn modelId="{8AA6E28E-1588-7D49-B876-BC01CA21C650}" type="presParOf" srcId="{3E1DDBF9-1FD0-A644-BCA5-EA08CFD560A8}" destId="{87DDAD9D-2CCD-D74F-9636-A5536EF932F6}" srcOrd="4" destOrd="0" presId="urn:microsoft.com/office/officeart/2005/8/layout/vList2"/>
    <dgm:cxn modelId="{475DD56E-178B-BF4D-B3D3-CB03BD90B0A9}" type="presParOf" srcId="{3E1DDBF9-1FD0-A644-BCA5-EA08CFD560A8}" destId="{C973C2ED-C5D8-2C4A-8912-FBBDA217B1E1}" srcOrd="5" destOrd="0" presId="urn:microsoft.com/office/officeart/2005/8/layout/vList2"/>
    <dgm:cxn modelId="{385C98CD-D2FD-F140-BF61-2F13E30AA26E}" type="presParOf" srcId="{3E1DDBF9-1FD0-A644-BCA5-EA08CFD560A8}" destId="{26A8B4E0-D0B6-AB46-B8AD-4B1F9226106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C2052C-65CB-4C2E-8F2A-93B5A3D7763C}"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en-US"/>
        </a:p>
      </dgm:t>
    </dgm:pt>
    <dgm:pt modelId="{D1DF022A-2508-48A7-A615-60EFADA6099E}">
      <dgm:prSet/>
      <dgm:spPr/>
      <dgm:t>
        <a:bodyPr/>
        <a:lstStyle/>
        <a:p>
          <a:r>
            <a:rPr lang="en-US" b="1" dirty="0"/>
            <a:t>We have tried handgun bans in the United States: Washington, D.C. and Chicago</a:t>
          </a:r>
          <a:endParaRPr lang="en-US" dirty="0"/>
        </a:p>
      </dgm:t>
    </dgm:pt>
    <dgm:pt modelId="{74D5D54B-3412-4B74-A892-054A853AFB6F}" type="parTrans" cxnId="{B282AE75-7044-48C4-9DD0-599F0BE59AB2}">
      <dgm:prSet/>
      <dgm:spPr/>
      <dgm:t>
        <a:bodyPr/>
        <a:lstStyle/>
        <a:p>
          <a:endParaRPr lang="en-US"/>
        </a:p>
      </dgm:t>
    </dgm:pt>
    <dgm:pt modelId="{4D5D225B-CBD8-44F9-8661-476F47C78C91}" type="sibTrans" cxnId="{B282AE75-7044-48C4-9DD0-599F0BE59AB2}">
      <dgm:prSet/>
      <dgm:spPr/>
      <dgm:t>
        <a:bodyPr/>
        <a:lstStyle/>
        <a:p>
          <a:endParaRPr lang="en-US"/>
        </a:p>
      </dgm:t>
    </dgm:pt>
    <dgm:pt modelId="{3E1DDBF9-1FD0-A644-BCA5-EA08CFD560A8}" type="pres">
      <dgm:prSet presAssocID="{9BC2052C-65CB-4C2E-8F2A-93B5A3D7763C}" presName="linear" presStyleCnt="0">
        <dgm:presLayoutVars>
          <dgm:animLvl val="lvl"/>
          <dgm:resizeHandles val="exact"/>
        </dgm:presLayoutVars>
      </dgm:prSet>
      <dgm:spPr/>
    </dgm:pt>
    <dgm:pt modelId="{90E2E600-04C0-434E-8140-86BC62157730}" type="pres">
      <dgm:prSet presAssocID="{D1DF022A-2508-48A7-A615-60EFADA6099E}" presName="parentText" presStyleLbl="node1" presStyleIdx="0" presStyleCnt="1" custScaleY="54784">
        <dgm:presLayoutVars>
          <dgm:chMax val="0"/>
          <dgm:bulletEnabled val="1"/>
        </dgm:presLayoutVars>
      </dgm:prSet>
      <dgm:spPr/>
    </dgm:pt>
  </dgm:ptLst>
  <dgm:cxnLst>
    <dgm:cxn modelId="{89D0F949-D1DC-3B43-98D8-32D1CB836D70}" type="presOf" srcId="{9BC2052C-65CB-4C2E-8F2A-93B5A3D7763C}" destId="{3E1DDBF9-1FD0-A644-BCA5-EA08CFD560A8}" srcOrd="0" destOrd="0" presId="urn:microsoft.com/office/officeart/2005/8/layout/vList2"/>
    <dgm:cxn modelId="{70421264-AD27-454E-B6F5-FAAA117B8FEA}" type="presOf" srcId="{D1DF022A-2508-48A7-A615-60EFADA6099E}" destId="{90E2E600-04C0-434E-8140-86BC62157730}" srcOrd="0" destOrd="0" presId="urn:microsoft.com/office/officeart/2005/8/layout/vList2"/>
    <dgm:cxn modelId="{B282AE75-7044-48C4-9DD0-599F0BE59AB2}" srcId="{9BC2052C-65CB-4C2E-8F2A-93B5A3D7763C}" destId="{D1DF022A-2508-48A7-A615-60EFADA6099E}" srcOrd="0" destOrd="0" parTransId="{74D5D54B-3412-4B74-A892-054A853AFB6F}" sibTransId="{4D5D225B-CBD8-44F9-8661-476F47C78C91}"/>
    <dgm:cxn modelId="{B5E8B281-64E6-7348-93BE-891DFD66C3AA}" type="presParOf" srcId="{3E1DDBF9-1FD0-A644-BCA5-EA08CFD560A8}" destId="{90E2E600-04C0-434E-8140-86BC6215773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C2052C-65CB-4C2E-8F2A-93B5A3D7763C}" type="doc">
      <dgm:prSet loTypeId="urn:microsoft.com/office/officeart/2005/8/layout/vList2" loCatId="list" qsTypeId="urn:microsoft.com/office/officeart/2005/8/quickstyle/simple1#3" qsCatId="simple" csTypeId="urn:microsoft.com/office/officeart/2005/8/colors/accent1_2#3" csCatId="accent1" phldr="1"/>
      <dgm:spPr/>
      <dgm:t>
        <a:bodyPr/>
        <a:lstStyle/>
        <a:p>
          <a:endParaRPr lang="en-US"/>
        </a:p>
      </dgm:t>
    </dgm:pt>
    <dgm:pt modelId="{D1DF022A-2508-48A7-A615-60EFADA6099E}">
      <dgm:prSet/>
      <dgm:spPr/>
      <dgm:t>
        <a:bodyPr/>
        <a:lstStyle/>
        <a:p>
          <a:r>
            <a:rPr lang="en-US" b="1" dirty="0"/>
            <a:t>Gun control advocates say that the bans in DC and Chicago weren’t fair tests, that unless you ban guns everyplace in a country you can’t expect it to work.</a:t>
          </a:r>
          <a:endParaRPr lang="en-US" dirty="0"/>
        </a:p>
      </dgm:t>
    </dgm:pt>
    <dgm:pt modelId="{74D5D54B-3412-4B74-A892-054A853AFB6F}" type="parTrans" cxnId="{B282AE75-7044-48C4-9DD0-599F0BE59AB2}">
      <dgm:prSet/>
      <dgm:spPr/>
      <dgm:t>
        <a:bodyPr/>
        <a:lstStyle/>
        <a:p>
          <a:endParaRPr lang="en-US"/>
        </a:p>
      </dgm:t>
    </dgm:pt>
    <dgm:pt modelId="{4D5D225B-CBD8-44F9-8661-476F47C78C91}" type="sibTrans" cxnId="{B282AE75-7044-48C4-9DD0-599F0BE59AB2}">
      <dgm:prSet/>
      <dgm:spPr/>
      <dgm:t>
        <a:bodyPr/>
        <a:lstStyle/>
        <a:p>
          <a:endParaRPr lang="en-US"/>
        </a:p>
      </dgm:t>
    </dgm:pt>
    <dgm:pt modelId="{A98AB7C3-0887-7247-A57E-B3653ED372E3}">
      <dgm:prSet/>
      <dgm:spPr/>
      <dgm:t>
        <a:bodyPr/>
        <a:lstStyle/>
        <a:p>
          <a:r>
            <a:rPr lang="en-US" b="1" dirty="0"/>
            <a:t>Yet, even when whole nations have banned guns, it hasn’t worked. Take a few island nations that have banned guns.</a:t>
          </a:r>
          <a:endParaRPr lang="en-US" dirty="0"/>
        </a:p>
      </dgm:t>
    </dgm:pt>
    <dgm:pt modelId="{C3832F45-0A6C-4640-93B1-4A3E590C8C8B}" type="parTrans" cxnId="{5BACC31A-D99E-A540-B153-9B4EBA146B26}">
      <dgm:prSet/>
      <dgm:spPr/>
      <dgm:t>
        <a:bodyPr/>
        <a:lstStyle/>
        <a:p>
          <a:endParaRPr lang="en-US"/>
        </a:p>
      </dgm:t>
    </dgm:pt>
    <dgm:pt modelId="{D7CD3CFF-0C6F-0946-A13B-7E2C24FCA6D2}" type="sibTrans" cxnId="{5BACC31A-D99E-A540-B153-9B4EBA146B26}">
      <dgm:prSet/>
      <dgm:spPr/>
      <dgm:t>
        <a:bodyPr/>
        <a:lstStyle/>
        <a:p>
          <a:endParaRPr lang="en-US"/>
        </a:p>
      </dgm:t>
    </dgm:pt>
    <dgm:pt modelId="{2AC72C48-F73E-1E48-90E1-DF3E4BFD55E7}">
      <dgm:prSet/>
      <dgm:spPr/>
      <dgm:t>
        <a:bodyPr/>
        <a:lstStyle/>
        <a:p>
          <a:r>
            <a:rPr lang="en-US" b="1" dirty="0"/>
            <a:t>But that can’t explain why murder rates went up. It might explain why they didn’t go down as they predicted, but criminals were able to obtain guns at those other places before the bans.</a:t>
          </a:r>
        </a:p>
      </dgm:t>
    </dgm:pt>
    <dgm:pt modelId="{15CA074A-EF8D-334A-8AF1-F8C76466E69E}" type="parTrans" cxnId="{A07AB5AF-8B5C-A843-AA5A-6BF972A8825F}">
      <dgm:prSet/>
      <dgm:spPr/>
      <dgm:t>
        <a:bodyPr/>
        <a:lstStyle/>
        <a:p>
          <a:endParaRPr lang="en-US"/>
        </a:p>
      </dgm:t>
    </dgm:pt>
    <dgm:pt modelId="{87EF8B94-363A-7140-8B3F-D06BDAE1EB39}" type="sibTrans" cxnId="{A07AB5AF-8B5C-A843-AA5A-6BF972A8825F}">
      <dgm:prSet/>
      <dgm:spPr/>
      <dgm:t>
        <a:bodyPr/>
        <a:lstStyle/>
        <a:p>
          <a:endParaRPr lang="en-US"/>
        </a:p>
      </dgm:t>
    </dgm:pt>
    <dgm:pt modelId="{3E1DDBF9-1FD0-A644-BCA5-EA08CFD560A8}" type="pres">
      <dgm:prSet presAssocID="{9BC2052C-65CB-4C2E-8F2A-93B5A3D7763C}" presName="linear" presStyleCnt="0">
        <dgm:presLayoutVars>
          <dgm:animLvl val="lvl"/>
          <dgm:resizeHandles val="exact"/>
        </dgm:presLayoutVars>
      </dgm:prSet>
      <dgm:spPr/>
    </dgm:pt>
    <dgm:pt modelId="{90E2E600-04C0-434E-8140-86BC62157730}" type="pres">
      <dgm:prSet presAssocID="{D1DF022A-2508-48A7-A615-60EFADA6099E}" presName="parentText" presStyleLbl="node1" presStyleIdx="0" presStyleCnt="3" custScaleY="169370">
        <dgm:presLayoutVars>
          <dgm:chMax val="0"/>
          <dgm:bulletEnabled val="1"/>
        </dgm:presLayoutVars>
      </dgm:prSet>
      <dgm:spPr/>
    </dgm:pt>
    <dgm:pt modelId="{C886CFBC-23C3-3341-8180-D63ED1DE5AC7}" type="pres">
      <dgm:prSet presAssocID="{4D5D225B-CBD8-44F9-8661-476F47C78C91}" presName="spacer" presStyleCnt="0"/>
      <dgm:spPr/>
    </dgm:pt>
    <dgm:pt modelId="{87DDAD9D-2CCD-D74F-9636-A5536EF932F6}" type="pres">
      <dgm:prSet presAssocID="{2AC72C48-F73E-1E48-90E1-DF3E4BFD55E7}" presName="parentText" presStyleLbl="node1" presStyleIdx="1" presStyleCnt="3">
        <dgm:presLayoutVars>
          <dgm:chMax val="0"/>
          <dgm:bulletEnabled val="1"/>
        </dgm:presLayoutVars>
      </dgm:prSet>
      <dgm:spPr/>
    </dgm:pt>
    <dgm:pt modelId="{C973C2ED-C5D8-2C4A-8912-FBBDA217B1E1}" type="pres">
      <dgm:prSet presAssocID="{87EF8B94-363A-7140-8B3F-D06BDAE1EB39}" presName="spacer" presStyleCnt="0"/>
      <dgm:spPr/>
    </dgm:pt>
    <dgm:pt modelId="{26A8B4E0-D0B6-AB46-B8AD-4B1F9226106C}" type="pres">
      <dgm:prSet presAssocID="{A98AB7C3-0887-7247-A57E-B3653ED372E3}" presName="parentText" presStyleLbl="node1" presStyleIdx="2" presStyleCnt="3">
        <dgm:presLayoutVars>
          <dgm:chMax val="0"/>
          <dgm:bulletEnabled val="1"/>
        </dgm:presLayoutVars>
      </dgm:prSet>
      <dgm:spPr/>
    </dgm:pt>
  </dgm:ptLst>
  <dgm:cxnLst>
    <dgm:cxn modelId="{5BACC31A-D99E-A540-B153-9B4EBA146B26}" srcId="{9BC2052C-65CB-4C2E-8F2A-93B5A3D7763C}" destId="{A98AB7C3-0887-7247-A57E-B3653ED372E3}" srcOrd="2" destOrd="0" parTransId="{C3832F45-0A6C-4640-93B1-4A3E590C8C8B}" sibTransId="{D7CD3CFF-0C6F-0946-A13B-7E2C24FCA6D2}"/>
    <dgm:cxn modelId="{89D0F949-D1DC-3B43-98D8-32D1CB836D70}" type="presOf" srcId="{9BC2052C-65CB-4C2E-8F2A-93B5A3D7763C}" destId="{3E1DDBF9-1FD0-A644-BCA5-EA08CFD560A8}" srcOrd="0" destOrd="0" presId="urn:microsoft.com/office/officeart/2005/8/layout/vList2"/>
    <dgm:cxn modelId="{70421264-AD27-454E-B6F5-FAAA117B8FEA}" type="presOf" srcId="{D1DF022A-2508-48A7-A615-60EFADA6099E}" destId="{90E2E600-04C0-434E-8140-86BC62157730}" srcOrd="0" destOrd="0" presId="urn:microsoft.com/office/officeart/2005/8/layout/vList2"/>
    <dgm:cxn modelId="{B282AE75-7044-48C4-9DD0-599F0BE59AB2}" srcId="{9BC2052C-65CB-4C2E-8F2A-93B5A3D7763C}" destId="{D1DF022A-2508-48A7-A615-60EFADA6099E}" srcOrd="0" destOrd="0" parTransId="{74D5D54B-3412-4B74-A892-054A853AFB6F}" sibTransId="{4D5D225B-CBD8-44F9-8661-476F47C78C91}"/>
    <dgm:cxn modelId="{3C474E7E-13BC-F846-B575-79F699ABF21B}" type="presOf" srcId="{2AC72C48-F73E-1E48-90E1-DF3E4BFD55E7}" destId="{87DDAD9D-2CCD-D74F-9636-A5536EF932F6}" srcOrd="0" destOrd="0" presId="urn:microsoft.com/office/officeart/2005/8/layout/vList2"/>
    <dgm:cxn modelId="{A07AB5AF-8B5C-A843-AA5A-6BF972A8825F}" srcId="{9BC2052C-65CB-4C2E-8F2A-93B5A3D7763C}" destId="{2AC72C48-F73E-1E48-90E1-DF3E4BFD55E7}" srcOrd="1" destOrd="0" parTransId="{15CA074A-EF8D-334A-8AF1-F8C76466E69E}" sibTransId="{87EF8B94-363A-7140-8B3F-D06BDAE1EB39}"/>
    <dgm:cxn modelId="{30A8A9C6-A7E3-FB46-9DC5-D7C42F9A2BA0}" type="presOf" srcId="{A98AB7C3-0887-7247-A57E-B3653ED372E3}" destId="{26A8B4E0-D0B6-AB46-B8AD-4B1F9226106C}" srcOrd="0" destOrd="0" presId="urn:microsoft.com/office/officeart/2005/8/layout/vList2"/>
    <dgm:cxn modelId="{B5E8B281-64E6-7348-93BE-891DFD66C3AA}" type="presParOf" srcId="{3E1DDBF9-1FD0-A644-BCA5-EA08CFD560A8}" destId="{90E2E600-04C0-434E-8140-86BC62157730}" srcOrd="0" destOrd="0" presId="urn:microsoft.com/office/officeart/2005/8/layout/vList2"/>
    <dgm:cxn modelId="{811EFC22-DD6B-2741-B63D-E1F1772E9DAA}" type="presParOf" srcId="{3E1DDBF9-1FD0-A644-BCA5-EA08CFD560A8}" destId="{C886CFBC-23C3-3341-8180-D63ED1DE5AC7}" srcOrd="1" destOrd="0" presId="urn:microsoft.com/office/officeart/2005/8/layout/vList2"/>
    <dgm:cxn modelId="{8AA6E28E-1588-7D49-B876-BC01CA21C650}" type="presParOf" srcId="{3E1DDBF9-1FD0-A644-BCA5-EA08CFD560A8}" destId="{87DDAD9D-2CCD-D74F-9636-A5536EF932F6}" srcOrd="2" destOrd="0" presId="urn:microsoft.com/office/officeart/2005/8/layout/vList2"/>
    <dgm:cxn modelId="{475DD56E-178B-BF4D-B3D3-CB03BD90B0A9}" type="presParOf" srcId="{3E1DDBF9-1FD0-A644-BCA5-EA08CFD560A8}" destId="{C973C2ED-C5D8-2C4A-8912-FBBDA217B1E1}" srcOrd="3" destOrd="0" presId="urn:microsoft.com/office/officeart/2005/8/layout/vList2"/>
    <dgm:cxn modelId="{385C98CD-D2FD-F140-BF61-2F13E30AA26E}" type="presParOf" srcId="{3E1DDBF9-1FD0-A644-BCA5-EA08CFD560A8}" destId="{26A8B4E0-D0B6-AB46-B8AD-4B1F9226106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2E600-04C0-434E-8140-86BC62157730}">
      <dsp:nvSpPr>
        <dsp:cNvPr id="0" name=""/>
        <dsp:cNvSpPr/>
      </dsp:nvSpPr>
      <dsp:spPr>
        <a:xfrm>
          <a:off x="0" y="49717"/>
          <a:ext cx="10762593" cy="202126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dirty="0"/>
            <a:t>If guns on net are bad, it should be easy to find places where gun bans have lowered murder/homicide rates. Right?</a:t>
          </a:r>
          <a:endParaRPr lang="en-US" sz="3000" kern="1200" dirty="0"/>
        </a:p>
      </dsp:txBody>
      <dsp:txXfrm>
        <a:off x="98670" y="148387"/>
        <a:ext cx="10565253" cy="1823921"/>
      </dsp:txXfrm>
    </dsp:sp>
    <dsp:sp modelId="{EC7C6A28-1F9C-E143-9D1E-E4583E713AE8}">
      <dsp:nvSpPr>
        <dsp:cNvPr id="0" name=""/>
        <dsp:cNvSpPr/>
      </dsp:nvSpPr>
      <dsp:spPr>
        <a:xfrm>
          <a:off x="0" y="2157378"/>
          <a:ext cx="10762593" cy="13662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dirty="0"/>
            <a:t>Just out of randomness, you would expect to find a few times where murder/homicide rates went down.</a:t>
          </a:r>
          <a:endParaRPr lang="en-US" sz="3000" kern="1200" dirty="0"/>
        </a:p>
      </dsp:txBody>
      <dsp:txXfrm>
        <a:off x="66693" y="2224071"/>
        <a:ext cx="10629207" cy="1232818"/>
      </dsp:txXfrm>
    </dsp:sp>
    <dsp:sp modelId="{87DDAD9D-2CCD-D74F-9636-A5536EF932F6}">
      <dsp:nvSpPr>
        <dsp:cNvPr id="0" name=""/>
        <dsp:cNvSpPr/>
      </dsp:nvSpPr>
      <dsp:spPr>
        <a:xfrm>
          <a:off x="0" y="3609982"/>
          <a:ext cx="10762593" cy="1193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dirty="0"/>
            <a:t>But I can’t find such a place.</a:t>
          </a:r>
          <a:endParaRPr lang="en-US" sz="3000" kern="1200" dirty="0"/>
        </a:p>
      </dsp:txBody>
      <dsp:txXfrm>
        <a:off x="58257" y="3668239"/>
        <a:ext cx="10646079" cy="1076886"/>
      </dsp:txXfrm>
    </dsp:sp>
    <dsp:sp modelId="{26A8B4E0-D0B6-AB46-B8AD-4B1F9226106C}">
      <dsp:nvSpPr>
        <dsp:cNvPr id="0" name=""/>
        <dsp:cNvSpPr/>
      </dsp:nvSpPr>
      <dsp:spPr>
        <a:xfrm>
          <a:off x="0" y="4889782"/>
          <a:ext cx="10762593" cy="1193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a:t>Every single time murder/homicide rates have gone up.</a:t>
          </a:r>
          <a:endParaRPr lang="en-US" sz="3000" kern="1200" dirty="0"/>
        </a:p>
      </dsp:txBody>
      <dsp:txXfrm>
        <a:off x="58257" y="4948039"/>
        <a:ext cx="10646079" cy="1076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2E600-04C0-434E-8140-86BC62157730}">
      <dsp:nvSpPr>
        <dsp:cNvPr id="0" name=""/>
        <dsp:cNvSpPr/>
      </dsp:nvSpPr>
      <dsp:spPr>
        <a:xfrm>
          <a:off x="0" y="1939282"/>
          <a:ext cx="10515600" cy="250235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b="1" kern="1200" dirty="0"/>
            <a:t>We have tried handgun bans in the United States: Washington, D.C. and Chicago</a:t>
          </a:r>
          <a:endParaRPr lang="en-US" sz="4500" kern="1200" dirty="0"/>
        </a:p>
      </dsp:txBody>
      <dsp:txXfrm>
        <a:off x="122155" y="2061437"/>
        <a:ext cx="10271290" cy="22580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2E600-04C0-434E-8140-86BC62157730}">
      <dsp:nvSpPr>
        <dsp:cNvPr id="0" name=""/>
        <dsp:cNvSpPr/>
      </dsp:nvSpPr>
      <dsp:spPr>
        <a:xfrm>
          <a:off x="0" y="370627"/>
          <a:ext cx="10515600" cy="25146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t>Gun control advocates say that the bans in DC and Chicago weren’t fair tests, that unless you ban guns everyplace in a country you can’t expect it to work.</a:t>
          </a:r>
          <a:endParaRPr lang="en-US" sz="2700" kern="1200" dirty="0"/>
        </a:p>
      </dsp:txBody>
      <dsp:txXfrm>
        <a:off x="122757" y="493384"/>
        <a:ext cx="10270086" cy="2269173"/>
      </dsp:txXfrm>
    </dsp:sp>
    <dsp:sp modelId="{87DDAD9D-2CCD-D74F-9636-A5536EF932F6}">
      <dsp:nvSpPr>
        <dsp:cNvPr id="0" name=""/>
        <dsp:cNvSpPr/>
      </dsp:nvSpPr>
      <dsp:spPr>
        <a:xfrm>
          <a:off x="0" y="2963074"/>
          <a:ext cx="10515600" cy="1484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t>But that can’t explain why murder rates went up. It might explain why they didn’t go down as they predicted, but criminals were able to obtain guns at those other places before the bans.</a:t>
          </a:r>
        </a:p>
      </dsp:txBody>
      <dsp:txXfrm>
        <a:off x="72479" y="3035553"/>
        <a:ext cx="10370642" cy="1339772"/>
      </dsp:txXfrm>
    </dsp:sp>
    <dsp:sp modelId="{26A8B4E0-D0B6-AB46-B8AD-4B1F9226106C}">
      <dsp:nvSpPr>
        <dsp:cNvPr id="0" name=""/>
        <dsp:cNvSpPr/>
      </dsp:nvSpPr>
      <dsp:spPr>
        <a:xfrm>
          <a:off x="0" y="4525564"/>
          <a:ext cx="10515600" cy="1484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dirty="0"/>
            <a:t>Yet, even when whole nations have banned guns, it hasn’t worked. Take a few island nations that have banned guns.</a:t>
          </a:r>
          <a:endParaRPr lang="en-US" sz="2700" kern="1200" dirty="0"/>
        </a:p>
      </dsp:txBody>
      <dsp:txXfrm>
        <a:off x="72479" y="4598043"/>
        <a:ext cx="10370642" cy="133977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10EA46-E3A5-EC4C-87F5-83DA26B1D027}"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222EF7-82DD-C244-B5A2-1710A0CBA995}" type="slidenum">
              <a:rPr lang="en-US" smtClean="0"/>
              <a:t>‹#›</a:t>
            </a:fld>
            <a:endParaRPr lang="en-US"/>
          </a:p>
        </p:txBody>
      </p:sp>
    </p:spTree>
    <p:extLst>
      <p:ext uri="{BB962C8B-B14F-4D97-AF65-F5344CB8AC3E}">
        <p14:creationId xmlns:p14="http://schemas.microsoft.com/office/powerpoint/2010/main" val="1910314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4548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222EF7-82DD-C244-B5A2-1710A0CBA995}" type="slidenum">
              <a:rPr lang="en-US" smtClean="0"/>
              <a:t>26</a:t>
            </a:fld>
            <a:endParaRPr lang="en-US"/>
          </a:p>
        </p:txBody>
      </p:sp>
    </p:spTree>
    <p:extLst>
      <p:ext uri="{BB962C8B-B14F-4D97-AF65-F5344CB8AC3E}">
        <p14:creationId xmlns:p14="http://schemas.microsoft.com/office/powerpoint/2010/main" val="3667573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7274A-F2D2-4F21-530B-BE083B1B7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E2E50-FCEE-0BE7-093F-F3D2C39D78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3A13C5-DEF8-AD44-9833-EAEAE25E4A8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1032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7E198-4C25-B292-E76A-13DD21BA08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7D34CC-2B45-89BA-79A0-1A9413D4A8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CF2331-D653-F599-98BE-A89B8827F645}"/>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5" name="Footer Placeholder 4">
            <a:extLst>
              <a:ext uri="{FF2B5EF4-FFF2-40B4-BE49-F238E27FC236}">
                <a16:creationId xmlns:a16="http://schemas.microsoft.com/office/drawing/2014/main" id="{101E3B95-BE5F-1ABD-04A2-37841EB4C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745066-3F9F-B373-681C-3737CC5F96E2}"/>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1278776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50A3B-87C8-98B0-327C-EACDF0A083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943F22-F48E-4EEB-2FEB-A18B1EEAB8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1042B-E794-7C5E-34E1-A1E00BB2D6E9}"/>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5" name="Footer Placeholder 4">
            <a:extLst>
              <a:ext uri="{FF2B5EF4-FFF2-40B4-BE49-F238E27FC236}">
                <a16:creationId xmlns:a16="http://schemas.microsoft.com/office/drawing/2014/main" id="{2F377061-34A8-64CE-34C8-FA3175E1A7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149EB3-D695-627E-CC95-180C062D2ADA}"/>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1271617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D98AA7-5D37-8D3C-C687-5E65675A5D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C5E033-AC33-2CE4-A780-D67DC5CADA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2AFBA0-2805-76BE-D402-B0742D5D6295}"/>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5" name="Footer Placeholder 4">
            <a:extLst>
              <a:ext uri="{FF2B5EF4-FFF2-40B4-BE49-F238E27FC236}">
                <a16:creationId xmlns:a16="http://schemas.microsoft.com/office/drawing/2014/main" id="{4292BB85-7F32-8269-1BA7-B81D28BB8D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5CC234-06B8-6F98-25E2-F43CDD8AB683}"/>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2377621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F4F73-3473-91B0-247D-2D37D2C01D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34E8EA-B1B2-D322-9B6F-776E034DEF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047E96-953C-A7DF-4655-603C259D8A0A}"/>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5" name="Footer Placeholder 4">
            <a:extLst>
              <a:ext uri="{FF2B5EF4-FFF2-40B4-BE49-F238E27FC236}">
                <a16:creationId xmlns:a16="http://schemas.microsoft.com/office/drawing/2014/main" id="{DA5F5375-1ADB-EE76-A367-8C8AC3409E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21448-ED1A-BAA5-C74A-11F45CCC7A6B}"/>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2700868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62EA8-FC93-CC53-7D9E-A9CEA268AD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3004FD-F611-540E-4BEF-B7BCD83864C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72919D-F5A7-CE70-EA8F-5BA8DB810E5B}"/>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5" name="Footer Placeholder 4">
            <a:extLst>
              <a:ext uri="{FF2B5EF4-FFF2-40B4-BE49-F238E27FC236}">
                <a16:creationId xmlns:a16="http://schemas.microsoft.com/office/drawing/2014/main" id="{187FE995-EDFF-2AEE-A9D4-A79F984F10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9206C-6CEC-676C-C407-F4DA6D096DEE}"/>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639590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A7040-E012-162F-ABB7-BD777D0179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820AB3-C719-CDE1-0E01-8330FE140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CA7A8E-3E94-4551-4549-61ABAAA022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F22FFE-7EAF-26A6-ABDE-75B200BC3D63}"/>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6" name="Footer Placeholder 5">
            <a:extLst>
              <a:ext uri="{FF2B5EF4-FFF2-40B4-BE49-F238E27FC236}">
                <a16:creationId xmlns:a16="http://schemas.microsoft.com/office/drawing/2014/main" id="{80FA7FDF-52AE-2633-B99F-7EE183624F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AB554B-2A8E-7A2C-EE65-CA0B673A648C}"/>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531430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D1780-AFC6-8BB6-1430-5F577A5327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D0310B-AD02-1BBF-8037-78E7B675E0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C11D7D-773F-F5A0-E2CC-9E5EB201C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53F317-98AB-C832-F4F3-6E4FE6A8A5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393615-35A7-C4FE-433B-C358BCC2DF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632D02-FD58-8773-40EF-8006DC52C27B}"/>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8" name="Footer Placeholder 7">
            <a:extLst>
              <a:ext uri="{FF2B5EF4-FFF2-40B4-BE49-F238E27FC236}">
                <a16:creationId xmlns:a16="http://schemas.microsoft.com/office/drawing/2014/main" id="{1B1C017D-DF15-CE99-A72F-F2C5B041CD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CD7B49D-433D-6BF1-7006-2158ABF42D13}"/>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2762752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36809-D220-6D95-D7DD-20BD99B89B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40DDE2-0D98-D163-8EAA-4B0D880A42F1}"/>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4" name="Footer Placeholder 3">
            <a:extLst>
              <a:ext uri="{FF2B5EF4-FFF2-40B4-BE49-F238E27FC236}">
                <a16:creationId xmlns:a16="http://schemas.microsoft.com/office/drawing/2014/main" id="{27CCB4B7-9935-099D-3A60-EC6987B99C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FE257F-11C4-E87D-A8F3-FC95C2355CB3}"/>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151094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3E610B-1DCF-AE49-9DBB-086310E0ABFC}"/>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3" name="Footer Placeholder 2">
            <a:extLst>
              <a:ext uri="{FF2B5EF4-FFF2-40B4-BE49-F238E27FC236}">
                <a16:creationId xmlns:a16="http://schemas.microsoft.com/office/drawing/2014/main" id="{371851FE-E509-0077-AF50-3DF3B27A73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B4ECDE-FC5A-02C2-42E6-A1DC0D337F95}"/>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1402418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8A7CE-67D2-2490-43BE-331F1D4A16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14BE76-9858-6A51-62CA-2F30C20BC8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EC9C10-A61A-9072-2FEA-EADEAA8085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37D736-FB72-AD50-AD3C-6A2D41EEF83F}"/>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6" name="Footer Placeholder 5">
            <a:extLst>
              <a:ext uri="{FF2B5EF4-FFF2-40B4-BE49-F238E27FC236}">
                <a16:creationId xmlns:a16="http://schemas.microsoft.com/office/drawing/2014/main" id="{04D70D2F-9952-39BC-93DF-81F3DB030B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390B78-A62E-EEFC-4035-2C6DDCC6380A}"/>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907695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3EED9-81B6-40E1-B5FA-8C64C24EEF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A3C3BE-D5DC-7559-C465-7D01728EE5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03A0EE-1F29-37CB-4CD4-E1045D1AC7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927095-0B05-AF23-0695-C31EED813437}"/>
              </a:ext>
            </a:extLst>
          </p:cNvPr>
          <p:cNvSpPr>
            <a:spLocks noGrp="1"/>
          </p:cNvSpPr>
          <p:nvPr>
            <p:ph type="dt" sz="half" idx="10"/>
          </p:nvPr>
        </p:nvSpPr>
        <p:spPr/>
        <p:txBody>
          <a:bodyPr/>
          <a:lstStyle/>
          <a:p>
            <a:fld id="{C147FA93-A5F2-1646-A288-F3DE87D574EB}" type="datetimeFigureOut">
              <a:rPr lang="en-US" smtClean="0"/>
              <a:t>8/18/26</a:t>
            </a:fld>
            <a:endParaRPr lang="en-US"/>
          </a:p>
        </p:txBody>
      </p:sp>
      <p:sp>
        <p:nvSpPr>
          <p:cNvPr id="6" name="Footer Placeholder 5">
            <a:extLst>
              <a:ext uri="{FF2B5EF4-FFF2-40B4-BE49-F238E27FC236}">
                <a16:creationId xmlns:a16="http://schemas.microsoft.com/office/drawing/2014/main" id="{76973F4A-DF24-0C65-2F69-CA9F4128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848B96-D503-A8AB-EA94-AD347769FD4C}"/>
              </a:ext>
            </a:extLst>
          </p:cNvPr>
          <p:cNvSpPr>
            <a:spLocks noGrp="1"/>
          </p:cNvSpPr>
          <p:nvPr>
            <p:ph type="sldNum" sz="quarter" idx="12"/>
          </p:nvPr>
        </p:nvSpPr>
        <p:spPr/>
        <p:txBody>
          <a:bodyPr/>
          <a:lstStyle/>
          <a:p>
            <a:fld id="{CEE161E2-3846-C649-8C9E-20241830D0D1}" type="slidenum">
              <a:rPr lang="en-US" smtClean="0"/>
              <a:t>‹#›</a:t>
            </a:fld>
            <a:endParaRPr lang="en-US"/>
          </a:p>
        </p:txBody>
      </p:sp>
    </p:spTree>
    <p:extLst>
      <p:ext uri="{BB962C8B-B14F-4D97-AF65-F5344CB8AC3E}">
        <p14:creationId xmlns:p14="http://schemas.microsoft.com/office/powerpoint/2010/main" val="4266246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0AE570-565F-4276-5989-CB0E56237F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C87AAC-C430-6CFA-E8F1-3388E17B77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787735-83BE-4F4C-C7E4-2DA23A8E62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47FA93-A5F2-1646-A288-F3DE87D574EB}" type="datetimeFigureOut">
              <a:rPr lang="en-US" smtClean="0"/>
              <a:t>8/18/26</a:t>
            </a:fld>
            <a:endParaRPr lang="en-US"/>
          </a:p>
        </p:txBody>
      </p:sp>
      <p:sp>
        <p:nvSpPr>
          <p:cNvPr id="5" name="Footer Placeholder 4">
            <a:extLst>
              <a:ext uri="{FF2B5EF4-FFF2-40B4-BE49-F238E27FC236}">
                <a16:creationId xmlns:a16="http://schemas.microsoft.com/office/drawing/2014/main" id="{54CE2D0B-DF2B-8497-2471-7FEA0873E0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1798B91-DE0B-A855-1EC2-8593595638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EE161E2-3846-C649-8C9E-20241830D0D1}" type="slidenum">
              <a:rPr lang="en-US" smtClean="0"/>
              <a:t>‹#›</a:t>
            </a:fld>
            <a:endParaRPr lang="en-US"/>
          </a:p>
        </p:txBody>
      </p:sp>
    </p:spTree>
    <p:extLst>
      <p:ext uri="{BB962C8B-B14F-4D97-AF65-F5344CB8AC3E}">
        <p14:creationId xmlns:p14="http://schemas.microsoft.com/office/powerpoint/2010/main" val="1551927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crimeresearch.org/2022/05/new-york-mass-public-shooter-explicitly-targeted-areas-where-ccw-are-outlawed-or-prohibited-may-be-good-areas-of-attack-areas-with-strict-gun-laws-are-also-great-places-of-attack/" TargetMode="External"/><Relationship Id="rId2" Type="http://schemas.openxmlformats.org/officeDocument/2006/relationships/hyperlink" Target="https://www.wsmv.com/2023/03/28/nashville-school-shooter-purchased-7-guns-planned-attack-multiple-locations-police-say/"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eb.archive.org/web/20180418055523/https:/www.acic.gov.au/sites/g/files/net1491/f/2016/10/crimtrac_ar_2015-16_final_071016.pdf?v=1476249461"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1" name="Rectangle 170">
            <a:extLst>
              <a:ext uri="{FF2B5EF4-FFF2-40B4-BE49-F238E27FC236}">
                <a16:creationId xmlns:a16="http://schemas.microsoft.com/office/drawing/2014/main" id="{5BF4DF2C-F028-4921-9C23-41303F650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4" name="Shape 164"/>
          <p:cNvSpPr>
            <a:spLocks noGrp="1"/>
          </p:cNvSpPr>
          <p:nvPr>
            <p:ph type="title"/>
          </p:nvPr>
        </p:nvSpPr>
        <p:spPr>
          <a:xfrm>
            <a:off x="457200" y="1598246"/>
            <a:ext cx="4412419" cy="3626217"/>
          </a:xfrm>
          <a:prstGeom prst="rect">
            <a:avLst/>
          </a:prstGeom>
        </p:spPr>
        <p:txBody>
          <a:bodyPr anchor="t">
            <a:normAutofit/>
          </a:bodyPr>
          <a:lstStyle>
            <a:lvl1pPr defTabSz="487680">
              <a:defRPr sz="9150" b="1"/>
            </a:lvl1pPr>
          </a:lstStyle>
          <a:p>
            <a:pPr algn="r"/>
            <a:r>
              <a:rPr lang="en-US" sz="8000" dirty="0">
                <a:solidFill>
                  <a:srgbClr val="FFFFFF"/>
                </a:solidFill>
              </a:rPr>
              <a:t>Making People Safer</a:t>
            </a:r>
          </a:p>
        </p:txBody>
      </p:sp>
      <p:sp>
        <p:nvSpPr>
          <p:cNvPr id="165" name="Shape 165"/>
          <p:cNvSpPr>
            <a:spLocks noGrp="1"/>
          </p:cNvSpPr>
          <p:nvPr>
            <p:ph type="body" sz="quarter" idx="1"/>
          </p:nvPr>
        </p:nvSpPr>
        <p:spPr>
          <a:xfrm>
            <a:off x="457200" y="5350213"/>
            <a:ext cx="4412417" cy="1031537"/>
          </a:xfrm>
          <a:prstGeom prst="rect">
            <a:avLst/>
          </a:prstGeom>
        </p:spPr>
        <p:txBody>
          <a:bodyPr>
            <a:normAutofit/>
          </a:bodyPr>
          <a:lstStyle>
            <a:lvl1pPr>
              <a:spcBef>
                <a:spcPts val="1400"/>
              </a:spcBef>
              <a:defRPr sz="9200">
                <a:solidFill>
                  <a:srgbClr val="0000FF"/>
                </a:solidFill>
              </a:defRPr>
            </a:lvl1pPr>
          </a:lstStyle>
          <a:p>
            <a:pPr algn="r"/>
            <a:r>
              <a:rPr lang="en-US" sz="5400" b="1" dirty="0">
                <a:solidFill>
                  <a:schemeClr val="accent1">
                    <a:lumMod val="60000"/>
                    <a:lumOff val="40000"/>
                  </a:schemeClr>
                </a:solidFill>
                <a:latin typeface="Calibri" panose="020F0502020204030204" pitchFamily="34" charset="0"/>
                <a:cs typeface="Calibri" panose="020F0502020204030204" pitchFamily="34" charset="0"/>
              </a:rPr>
              <a:t>John R Lott, Jr.</a:t>
            </a:r>
          </a:p>
        </p:txBody>
      </p:sp>
      <p:cxnSp>
        <p:nvCxnSpPr>
          <p:cNvPr id="175" name="Straight Connector 17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166" name="image2.jpeg" descr="CPRC Logo with website address small.jpg"/>
          <p:cNvPicPr>
            <a:picLocks noChangeAspect="1"/>
          </p:cNvPicPr>
          <p:nvPr/>
        </p:nvPicPr>
        <p:blipFill>
          <a:blip r:embed="rId3"/>
          <a:stretch>
            <a:fillRect/>
          </a:stretch>
        </p:blipFill>
        <p:spPr>
          <a:xfrm>
            <a:off x="5986925" y="2570410"/>
            <a:ext cx="5664133" cy="2775425"/>
          </a:xfrm>
          <a:prstGeom prst="rect">
            <a:avLst/>
          </a:prstGeom>
        </p:spPr>
      </p:pic>
      <p:grpSp>
        <p:nvGrpSpPr>
          <p:cNvPr id="177" name="Group 176">
            <a:extLst>
              <a:ext uri="{FF2B5EF4-FFF2-40B4-BE49-F238E27FC236}">
                <a16:creationId xmlns:a16="http://schemas.microsoft.com/office/drawing/2014/main" id="{892B7B61-D701-474B-AE8F-EA238B550A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12034" y="1267063"/>
            <a:ext cx="368480" cy="519967"/>
            <a:chOff x="11512034" y="1267063"/>
            <a:chExt cx="368480" cy="519967"/>
          </a:xfrm>
          <a:solidFill>
            <a:srgbClr val="FFFFFF"/>
          </a:solidFill>
        </p:grpSpPr>
        <p:sp>
          <p:nvSpPr>
            <p:cNvPr id="178"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grpFill/>
            <a:ln w="603" cap="flat">
              <a:noFill/>
              <a:prstDash val="solid"/>
              <a:miter/>
            </a:ln>
          </p:spPr>
          <p:txBody>
            <a:bodyPr rtlCol="0" anchor="ctr"/>
            <a:lstStyle/>
            <a:p>
              <a:endParaRPr lang="en-US">
                <a:solidFill>
                  <a:srgbClr val="FFFFFF"/>
                </a:solidFill>
              </a:endParaRPr>
            </a:p>
          </p:txBody>
        </p:sp>
        <p:sp>
          <p:nvSpPr>
            <p:cNvPr id="179"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939" y="183158"/>
            <a:ext cx="9616243" cy="63070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3980198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EF7DECBB-8B85-C7D0-A3A4-EC389A47E68B}"/>
              </a:ext>
            </a:extLst>
          </p:cNvPr>
          <p:cNvGraphicFramePr>
            <a:graphicFrameLocks noGrp="1"/>
          </p:cNvGraphicFramePr>
          <p:nvPr>
            <p:ph idx="1"/>
          </p:nvPr>
        </p:nvGraphicFramePr>
        <p:xfrm>
          <a:off x="838200" y="109330"/>
          <a:ext cx="10515600" cy="6380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5371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2209800" y="0"/>
            <a:ext cx="7772400" cy="494270"/>
          </a:xfrm>
        </p:spPr>
        <p:txBody>
          <a:bodyPr vert="horz" lIns="91440" tIns="45720" rIns="81278" bIns="45720" rtlCol="0" anchor="ctr">
            <a:normAutofit/>
          </a:bodyPr>
          <a:lstStyle/>
          <a:p>
            <a:pPr algn="ctr">
              <a:defRPr/>
            </a:pPr>
            <a:r>
              <a:rPr lang="en-US" sz="2400" b="1" dirty="0"/>
              <a:t>Republic of Ireland</a:t>
            </a:r>
            <a:r>
              <a:rPr lang="ja-JP" altLang="en-US" sz="2400" b="1">
                <a:latin typeface="Arial"/>
              </a:rPr>
              <a:t>’</a:t>
            </a:r>
            <a:r>
              <a:rPr lang="en-US" sz="2400" b="1" dirty="0"/>
              <a:t>s murder rate</a:t>
            </a:r>
          </a:p>
        </p:txBody>
      </p:sp>
      <p:pic>
        <p:nvPicPr>
          <p:cNvPr id="3379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551" y="494270"/>
            <a:ext cx="7772399" cy="6203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302134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7" name="Object 1"/>
          <p:cNvGraphicFramePr>
            <a:graphicFrameLocks/>
          </p:cNvGraphicFramePr>
          <p:nvPr/>
        </p:nvGraphicFramePr>
        <p:xfrm>
          <a:off x="1540565" y="104774"/>
          <a:ext cx="8706678" cy="6663774"/>
        </p:xfrm>
        <a:graphic>
          <a:graphicData uri="http://schemas.openxmlformats.org/presentationml/2006/ole">
            <mc:AlternateContent xmlns:mc="http://schemas.openxmlformats.org/markup-compatibility/2006">
              <mc:Choice xmlns:v="urn:schemas-microsoft-com:vml" Requires="v">
                <p:oleObj name="Chart" r:id="rId2" imgW="11018336" imgH="7699789" progId="MSGraph.Chart.8">
                  <p:embed/>
                </p:oleObj>
              </mc:Choice>
              <mc:Fallback>
                <p:oleObj name="Chart" r:id="rId2" imgW="11018336" imgH="7699789" progId="MSGraph.Chart.8">
                  <p:embed/>
                  <p:pic>
                    <p:nvPicPr>
                      <p:cNvPr id="34817" name="Object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0565" y="104774"/>
                        <a:ext cx="8706678" cy="6663774"/>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34818" name="Line 2"/>
          <p:cNvSpPr>
            <a:spLocks noChangeShapeType="1"/>
          </p:cNvSpPr>
          <p:nvPr/>
        </p:nvSpPr>
        <p:spPr bwMode="auto">
          <a:xfrm rot="10800000">
            <a:off x="4979503" y="606287"/>
            <a:ext cx="61845" cy="5178563"/>
          </a:xfrm>
          <a:prstGeom prst="line">
            <a:avLst/>
          </a:prstGeom>
          <a:noFill/>
          <a:ln w="12700">
            <a:solidFill>
              <a:schemeClr val="tx1"/>
            </a:solidFill>
            <a:prstDash val="dash"/>
            <a:round/>
            <a:headEnd/>
            <a:tailEnd/>
          </a:ln>
          <a:extLst>
            <a:ext uri="{909E8E84-426E-40dd-AFC4-6F175D3DCCD1}">
              <a14:hiddenFill xmlns:a14="http://schemas.microsoft.com/office/drawing/2010/main" xmlns="">
                <a:noFill/>
              </a14:hiddenFill>
            </a:ext>
          </a:extLst>
        </p:spPr>
        <p:txBody>
          <a:bodyPr lIns="0" tIns="0" rIns="0" bIns="0"/>
          <a:lstStyle/>
          <a:p>
            <a:endParaRPr lang="en-US" dirty="0"/>
          </a:p>
        </p:txBody>
      </p:sp>
    </p:spTree>
    <p:extLst>
      <p:ext uri="{BB962C8B-B14F-4D97-AF65-F5344CB8AC3E}">
        <p14:creationId xmlns:p14="http://schemas.microsoft.com/office/powerpoint/2010/main" val="2217870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704" y="136525"/>
            <a:ext cx="8448261" cy="6572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round/>
                <a:headEnd/>
                <a:tailEnd/>
              </a14:hiddenLine>
            </a:ext>
          </a:extLst>
        </p:spPr>
      </p:pic>
    </p:spTree>
    <p:extLst>
      <p:ext uri="{BB962C8B-B14F-4D97-AF65-F5344CB8AC3E}">
        <p14:creationId xmlns:p14="http://schemas.microsoft.com/office/powerpoint/2010/main" val="2197616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5939" y="99391"/>
            <a:ext cx="7911548" cy="62218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round/>
                <a:headEnd/>
                <a:tailEnd/>
              </a14:hiddenLine>
            </a:ext>
          </a:extLst>
        </p:spPr>
      </p:pic>
    </p:spTree>
    <p:extLst>
      <p:ext uri="{BB962C8B-B14F-4D97-AF65-F5344CB8AC3E}">
        <p14:creationId xmlns:p14="http://schemas.microsoft.com/office/powerpoint/2010/main" val="3862413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63A1C-C008-6780-AD82-E66A155479DD}"/>
              </a:ext>
            </a:extLst>
          </p:cNvPr>
          <p:cNvSpPr>
            <a:spLocks noGrp="1"/>
          </p:cNvSpPr>
          <p:nvPr>
            <p:ph type="title"/>
          </p:nvPr>
        </p:nvSpPr>
        <p:spPr>
          <a:xfrm>
            <a:off x="838200" y="208345"/>
            <a:ext cx="10515600" cy="1145894"/>
          </a:xfrm>
        </p:spPr>
        <p:txBody>
          <a:bodyPr>
            <a:normAutofit/>
          </a:bodyPr>
          <a:lstStyle/>
          <a:p>
            <a:pPr algn="ctr"/>
            <a:r>
              <a:rPr lang="en-US" sz="3200" b="1" dirty="0">
                <a:latin typeface="Calibri" panose="020F0502020204030204" pitchFamily="34" charset="0"/>
                <a:cs typeface="Calibri" panose="020F0502020204030204" pitchFamily="34" charset="0"/>
              </a:rPr>
              <a:t>Predictions of what would happen to Homicide Rates in Brazil by increasing gun licenses</a:t>
            </a:r>
          </a:p>
        </p:txBody>
      </p:sp>
      <p:sp>
        <p:nvSpPr>
          <p:cNvPr id="3" name="Content Placeholder 2">
            <a:extLst>
              <a:ext uri="{FF2B5EF4-FFF2-40B4-BE49-F238E27FC236}">
                <a16:creationId xmlns:a16="http://schemas.microsoft.com/office/drawing/2014/main" id="{C79F8E28-1E22-5F33-1DE2-9B4C41B35E39}"/>
              </a:ext>
            </a:extLst>
          </p:cNvPr>
          <p:cNvSpPr>
            <a:spLocks noGrp="1"/>
          </p:cNvSpPr>
          <p:nvPr>
            <p:ph idx="1"/>
          </p:nvPr>
        </p:nvSpPr>
        <p:spPr>
          <a:xfrm>
            <a:off x="838200" y="1354239"/>
            <a:ext cx="10515600" cy="5416951"/>
          </a:xfrm>
        </p:spPr>
        <p:txBody>
          <a:bodyPr>
            <a:noAutofit/>
          </a:bodyPr>
          <a:lstStyle/>
          <a:p>
            <a:r>
              <a:rPr lang="en-US" sz="2400" dirty="0">
                <a:latin typeface="Calibri" panose="020F0502020204030204" pitchFamily="34" charset="0"/>
                <a:cs typeface="Calibri" panose="020F0502020204030204" pitchFamily="34" charset="0"/>
              </a:rPr>
              <a:t>“Here’s a simple fact, affirmed by worldwide research, for Bolsonaro to consider: More guns means more deaths by gun — whether by homicide, accident or suicide.” -- Editorial Board, “Brazil’s Bolsonaro Makes a Dangerous Decision on Guns,” Bloomberg Opinion, January 18, 2019.</a:t>
            </a:r>
          </a:p>
          <a:p>
            <a:r>
              <a:rPr lang="en-US" sz="2400" dirty="0">
                <a:latin typeface="Calibri" panose="020F0502020204030204" pitchFamily="34" charset="0"/>
                <a:cs typeface="Calibri" panose="020F0502020204030204" pitchFamily="34" charset="0"/>
              </a:rPr>
              <a:t>“Newly elected Brazilian President Jair Bolsonaro is supremely confident he can reduce violent crime — a core pillar of his election campaign. But his proposal to dismantle national gun laws is precisely the wrong way to go about doing this.” -- Robert </a:t>
            </a:r>
            <a:r>
              <a:rPr lang="en-US" sz="2400" dirty="0" err="1">
                <a:latin typeface="Calibri" panose="020F0502020204030204" pitchFamily="34" charset="0"/>
                <a:cs typeface="Calibri" panose="020F0502020204030204" pitchFamily="34" charset="0"/>
              </a:rPr>
              <a:t>Muggah</a:t>
            </a:r>
            <a:r>
              <a:rPr lang="en-US" sz="2400" dirty="0">
                <a:latin typeface="Calibri" panose="020F0502020204030204" pitchFamily="34" charset="0"/>
                <a:cs typeface="Calibri" panose="020F0502020204030204" pitchFamily="34" charset="0"/>
              </a:rPr>
              <a:t>, “Brazil’s High Murder Rate Could Get Even Worse If Gun Laws Are Relaxed,” National Public Radio, January 10, 2019.</a:t>
            </a:r>
          </a:p>
          <a:p>
            <a:r>
              <a:rPr lang="en-US" sz="2400" dirty="0">
                <a:latin typeface="Calibri" panose="020F0502020204030204" pitchFamily="34" charset="0"/>
                <a:cs typeface="Calibri" panose="020F0502020204030204" pitchFamily="34" charset="0"/>
              </a:rPr>
              <a:t>“Mr. Bolsonaro’s promise to ease gun regulation . . . is worrying some experts who argue that more guns fuel more violence” -- Shasta Darlington, “Brazil’s New Leader Wants to Ease Gun Laws. Supporters Are Ready, and Training,” New York Times, December 1, 2018. </a:t>
            </a:r>
          </a:p>
          <a:p>
            <a:r>
              <a:rPr lang="en-US" sz="2400" dirty="0">
                <a:latin typeface="Calibri" panose="020F0502020204030204" pitchFamily="34" charset="0"/>
                <a:cs typeface="Calibri" panose="020F0502020204030204" pitchFamily="34" charset="0"/>
              </a:rPr>
              <a:t>“Jair Bolsonaro wants Brazilians to have more guns: More young people will die.” – Headline in The Economist January 2019.</a:t>
            </a:r>
          </a:p>
        </p:txBody>
      </p:sp>
    </p:spTree>
    <p:extLst>
      <p:ext uri="{BB962C8B-B14F-4D97-AF65-F5344CB8AC3E}">
        <p14:creationId xmlns:p14="http://schemas.microsoft.com/office/powerpoint/2010/main" val="736490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42005F-65B1-3EF5-C01B-1301ABDD518E}"/>
              </a:ext>
            </a:extLst>
          </p:cNvPr>
          <p:cNvPicPr>
            <a:picLocks noChangeAspect="1"/>
          </p:cNvPicPr>
          <p:nvPr/>
        </p:nvPicPr>
        <p:blipFill>
          <a:blip r:embed="rId2"/>
          <a:stretch>
            <a:fillRect/>
          </a:stretch>
        </p:blipFill>
        <p:spPr>
          <a:xfrm>
            <a:off x="2837568" y="0"/>
            <a:ext cx="6516864" cy="6858000"/>
          </a:xfrm>
          <a:prstGeom prst="rect">
            <a:avLst/>
          </a:prstGeom>
        </p:spPr>
      </p:pic>
    </p:spTree>
    <p:extLst>
      <p:ext uri="{BB962C8B-B14F-4D97-AF65-F5344CB8AC3E}">
        <p14:creationId xmlns:p14="http://schemas.microsoft.com/office/powerpoint/2010/main" val="2869628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E96BF-4B79-A42B-5539-3D142677A3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1C9B8C8-8BFB-34E2-7BFD-E506159EB5BB}"/>
              </a:ext>
            </a:extLst>
          </p:cNvPr>
          <p:cNvPicPr>
            <a:picLocks noChangeAspect="1"/>
          </p:cNvPicPr>
          <p:nvPr/>
        </p:nvPicPr>
        <p:blipFill>
          <a:blip r:embed="rId2"/>
          <a:stretch>
            <a:fillRect/>
          </a:stretch>
        </p:blipFill>
        <p:spPr>
          <a:xfrm>
            <a:off x="880647" y="228600"/>
            <a:ext cx="10777930" cy="6400800"/>
          </a:xfrm>
          <a:prstGeom prst="rect">
            <a:avLst/>
          </a:prstGeom>
        </p:spPr>
      </p:pic>
    </p:spTree>
    <p:extLst>
      <p:ext uri="{BB962C8B-B14F-4D97-AF65-F5344CB8AC3E}">
        <p14:creationId xmlns:p14="http://schemas.microsoft.com/office/powerpoint/2010/main" val="306745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639D5-F9BB-71CE-3BB7-BD448F2CFC5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5AADF3F-9351-CA6B-947E-A226CCC6C1FE}"/>
              </a:ext>
            </a:extLst>
          </p:cNvPr>
          <p:cNvPicPr>
            <a:picLocks noChangeAspect="1"/>
          </p:cNvPicPr>
          <p:nvPr/>
        </p:nvPicPr>
        <p:blipFill>
          <a:blip r:embed="rId2"/>
          <a:stretch>
            <a:fillRect/>
          </a:stretch>
        </p:blipFill>
        <p:spPr>
          <a:xfrm>
            <a:off x="215849" y="604158"/>
            <a:ext cx="11658335" cy="5600700"/>
          </a:xfrm>
          <a:prstGeom prst="rect">
            <a:avLst/>
          </a:prstGeom>
        </p:spPr>
      </p:pic>
    </p:spTree>
    <p:extLst>
      <p:ext uri="{BB962C8B-B14F-4D97-AF65-F5344CB8AC3E}">
        <p14:creationId xmlns:p14="http://schemas.microsoft.com/office/powerpoint/2010/main" val="1432362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66F47F-A8E1-BB47-2E15-C62749B5FB0A}"/>
              </a:ext>
            </a:extLst>
          </p:cNvPr>
          <p:cNvPicPr>
            <a:picLocks noChangeAspect="1"/>
          </p:cNvPicPr>
          <p:nvPr/>
        </p:nvPicPr>
        <p:blipFill>
          <a:blip r:embed="rId2"/>
          <a:stretch>
            <a:fillRect/>
          </a:stretch>
        </p:blipFill>
        <p:spPr>
          <a:xfrm>
            <a:off x="1648004" y="0"/>
            <a:ext cx="8895992" cy="6858000"/>
          </a:xfrm>
          <a:prstGeom prst="rect">
            <a:avLst/>
          </a:prstGeom>
        </p:spPr>
      </p:pic>
    </p:spTree>
    <p:extLst>
      <p:ext uri="{BB962C8B-B14F-4D97-AF65-F5344CB8AC3E}">
        <p14:creationId xmlns:p14="http://schemas.microsoft.com/office/powerpoint/2010/main" val="463143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3AE4E4A-B75D-3310-6007-ED9EDDBE3FAE}"/>
              </a:ext>
            </a:extLst>
          </p:cNvPr>
          <p:cNvPicPr>
            <a:picLocks noChangeAspect="1"/>
          </p:cNvPicPr>
          <p:nvPr/>
        </p:nvPicPr>
        <p:blipFill>
          <a:blip r:embed="rId2"/>
          <a:stretch>
            <a:fillRect/>
          </a:stretch>
        </p:blipFill>
        <p:spPr>
          <a:xfrm>
            <a:off x="0" y="12616"/>
            <a:ext cx="12192000" cy="6832767"/>
          </a:xfrm>
          <a:prstGeom prst="rect">
            <a:avLst/>
          </a:prstGeom>
        </p:spPr>
      </p:pic>
    </p:spTree>
    <p:extLst>
      <p:ext uri="{BB962C8B-B14F-4D97-AF65-F5344CB8AC3E}">
        <p14:creationId xmlns:p14="http://schemas.microsoft.com/office/powerpoint/2010/main" val="3237850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FDB93-CF0A-ED7E-D93B-3B1D68237A12}"/>
              </a:ext>
            </a:extLst>
          </p:cNvPr>
          <p:cNvSpPr>
            <a:spLocks noGrp="1"/>
          </p:cNvSpPr>
          <p:nvPr>
            <p:ph type="title"/>
          </p:nvPr>
        </p:nvSpPr>
        <p:spPr/>
        <p:txBody>
          <a:bodyPr/>
          <a:lstStyle/>
          <a:p>
            <a:r>
              <a:rPr lang="en-US" dirty="0"/>
              <a:t>Video goes here</a:t>
            </a:r>
          </a:p>
        </p:txBody>
      </p:sp>
    </p:spTree>
    <p:extLst>
      <p:ext uri="{BB962C8B-B14F-4D97-AF65-F5344CB8AC3E}">
        <p14:creationId xmlns:p14="http://schemas.microsoft.com/office/powerpoint/2010/main" val="2742209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7EAFEF-401A-F16C-2AF6-E7C9D30410AD}"/>
              </a:ext>
            </a:extLst>
          </p:cNvPr>
          <p:cNvSpPr>
            <a:spLocks noGrp="1"/>
          </p:cNvSpPr>
          <p:nvPr>
            <p:ph type="title"/>
          </p:nvPr>
        </p:nvSpPr>
        <p:spPr>
          <a:xfrm>
            <a:off x="686834" y="1153572"/>
            <a:ext cx="3200400" cy="4461163"/>
          </a:xfrm>
        </p:spPr>
        <p:txBody>
          <a:bodyPr>
            <a:normAutofit/>
          </a:bodyPr>
          <a:lstStyle/>
          <a:p>
            <a:r>
              <a:rPr lang="en-US" sz="3700" b="1">
                <a:solidFill>
                  <a:srgbClr val="FFFFFF"/>
                </a:solidFill>
              </a:rPr>
              <a:t>Do Armed Civilians Stop Active Shooters More Effectively Than Uniformed Police?</a:t>
            </a:r>
          </a:p>
        </p:txBody>
      </p:sp>
      <p:sp>
        <p:nvSpPr>
          <p:cNvPr id="22" name="Arc 2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F057517-8619-C5AA-6410-28432721AA11}"/>
              </a:ext>
            </a:extLst>
          </p:cNvPr>
          <p:cNvSpPr>
            <a:spLocks noGrp="1"/>
          </p:cNvSpPr>
          <p:nvPr>
            <p:ph idx="1"/>
          </p:nvPr>
        </p:nvSpPr>
        <p:spPr>
          <a:xfrm>
            <a:off x="4447308" y="591344"/>
            <a:ext cx="6906491" cy="5585619"/>
          </a:xfrm>
        </p:spPr>
        <p:txBody>
          <a:bodyPr anchor="ctr">
            <a:normAutofit/>
          </a:bodyPr>
          <a:lstStyle/>
          <a:p>
            <a:r>
              <a:rPr lang="en-US" sz="2400" dirty="0">
                <a:latin typeface="Calibri" panose="020F0502020204030204" pitchFamily="34" charset="0"/>
                <a:cs typeface="Calibri" panose="020F0502020204030204" pitchFamily="34" charset="0"/>
              </a:rPr>
              <a:t>Television Police Shows – something is virtually always going wrong when a civilian uses a gun defensively. The main exception are shows by Taylor Sheridan (e.g., Yellowstone, Landman).</a:t>
            </a:r>
          </a:p>
          <a:p>
            <a:r>
              <a:rPr lang="en-US" sz="2400" dirty="0">
                <a:latin typeface="Calibri" panose="020F0502020204030204" pitchFamily="34" charset="0"/>
                <a:cs typeface="Calibri" panose="020F0502020204030204" pitchFamily="34" charset="0"/>
              </a:rPr>
              <a:t>But how well does what we see on television reflect reality?</a:t>
            </a:r>
          </a:p>
          <a:p>
            <a:r>
              <a:rPr lang="en-US" sz="2400" dirty="0">
                <a:latin typeface="Calibri" panose="020F0502020204030204" pitchFamily="34" charset="0"/>
                <a:cs typeface="Calibri" panose="020F0502020204030204" pitchFamily="34" charset="0"/>
              </a:rPr>
              <a:t>Looking at the FBI’s Active shooting cases. </a:t>
            </a:r>
          </a:p>
          <a:p>
            <a:pPr lvl="1"/>
            <a:r>
              <a:rPr lang="en-US" dirty="0">
                <a:latin typeface="Calibri" panose="020F0502020204030204" pitchFamily="34" charset="0"/>
                <a:cs typeface="Calibri" panose="020F0502020204030204" pitchFamily="34" charset="0"/>
              </a:rPr>
              <a:t>Define: guns fired in public, not part of some other type of crime, anything from one person being shot at and missed up to a mass public shooting.</a:t>
            </a:r>
          </a:p>
          <a:p>
            <a:r>
              <a:rPr lang="en-US" sz="2400" dirty="0">
                <a:latin typeface="Calibri" panose="020F0502020204030204" pitchFamily="34" charset="0"/>
                <a:cs typeface="Calibri" panose="020F0502020204030204" pitchFamily="34" charset="0"/>
              </a:rPr>
              <a:t>From 2014 to 2025, there were 615 Active shooting cases, about 50 a year. These cases exclude instances where a law-abiding citizen with a gun stopped an attacker before he could fire a shot.</a:t>
            </a:r>
          </a:p>
          <a:p>
            <a:pPr marL="0" indent="0">
              <a:buNone/>
            </a:pPr>
            <a:endParaRPr lang="en-US" sz="1500" dirty="0"/>
          </a:p>
        </p:txBody>
      </p:sp>
    </p:spTree>
    <p:extLst>
      <p:ext uri="{BB962C8B-B14F-4D97-AF65-F5344CB8AC3E}">
        <p14:creationId xmlns:p14="http://schemas.microsoft.com/office/powerpoint/2010/main" val="3997563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EE9EEE7-87D7-4C6C-7B56-82BC8CCBF4BF}"/>
              </a:ext>
            </a:extLst>
          </p:cNvPr>
          <p:cNvSpPr>
            <a:spLocks noGrp="1"/>
          </p:cNvSpPr>
          <p:nvPr>
            <p:ph type="title"/>
          </p:nvPr>
        </p:nvSpPr>
        <p:spPr>
          <a:xfrm>
            <a:off x="786385" y="841248"/>
            <a:ext cx="5129600" cy="5340097"/>
          </a:xfrm>
        </p:spPr>
        <p:txBody>
          <a:bodyPr anchor="ctr">
            <a:normAutofit/>
          </a:bodyPr>
          <a:lstStyle/>
          <a:p>
            <a:r>
              <a:rPr lang="en-US" sz="4800" b="1">
                <a:solidFill>
                  <a:schemeClr val="bg1"/>
                </a:solidFill>
                <a:latin typeface="Calibri" panose="020F0502020204030204" pitchFamily="34" charset="0"/>
                <a:cs typeface="Calibri" panose="020F0502020204030204" pitchFamily="34" charset="0"/>
              </a:rPr>
              <a:t>Understanding the difficult job that uniformed police have</a:t>
            </a:r>
          </a:p>
        </p:txBody>
      </p:sp>
      <p:sp>
        <p:nvSpPr>
          <p:cNvPr id="3" name="Content Placeholder 2">
            <a:extLst>
              <a:ext uri="{FF2B5EF4-FFF2-40B4-BE49-F238E27FC236}">
                <a16:creationId xmlns:a16="http://schemas.microsoft.com/office/drawing/2014/main" id="{E958E1DA-8FE6-EEE3-B7B7-777B97D64827}"/>
              </a:ext>
            </a:extLst>
          </p:cNvPr>
          <p:cNvSpPr>
            <a:spLocks noGrp="1"/>
          </p:cNvSpPr>
          <p:nvPr>
            <p:ph idx="1"/>
          </p:nvPr>
        </p:nvSpPr>
        <p:spPr>
          <a:xfrm>
            <a:off x="6234037" y="246743"/>
            <a:ext cx="5754763" cy="6487886"/>
          </a:xfrm>
        </p:spPr>
        <p:txBody>
          <a:bodyPr anchor="ctr">
            <a:normAutofit/>
          </a:bodyPr>
          <a:lstStyle/>
          <a:p>
            <a:r>
              <a:rPr lang="en-US" sz="1800" b="1" dirty="0">
                <a:solidFill>
                  <a:schemeClr val="tx2"/>
                </a:solidFill>
                <a:latin typeface="Calibri" panose="020F0502020204030204" pitchFamily="34" charset="0"/>
                <a:cs typeface="Calibri" panose="020F0502020204030204" pitchFamily="34" charset="0"/>
              </a:rPr>
              <a:t>How does being in uniform make it more difficult for police to stop these attacks and how does it make their job more dangerous.</a:t>
            </a:r>
          </a:p>
          <a:p>
            <a:pPr lvl="1"/>
            <a:r>
              <a:rPr lang="en-US" sz="1800" b="1" dirty="0">
                <a:solidFill>
                  <a:schemeClr val="tx2"/>
                </a:solidFill>
                <a:latin typeface="Calibri" panose="020F0502020204030204" pitchFamily="34" charset="0"/>
                <a:cs typeface="Calibri" panose="020F0502020204030204" pitchFamily="34" charset="0"/>
              </a:rPr>
              <a:t>Compared to Air Marshals</a:t>
            </a:r>
          </a:p>
          <a:p>
            <a:pPr lvl="1"/>
            <a:r>
              <a:rPr lang="en-US" sz="1800" b="1" dirty="0">
                <a:solidFill>
                  <a:schemeClr val="tx2"/>
                </a:solidFill>
                <a:latin typeface="Calibri" panose="020F0502020204030204" pitchFamily="34" charset="0"/>
                <a:cs typeface="Calibri" panose="020F0502020204030204" pitchFamily="34" charset="0"/>
              </a:rPr>
              <a:t>My first experience in Brazil</a:t>
            </a:r>
          </a:p>
          <a:p>
            <a:r>
              <a:rPr lang="en-US" sz="1800" b="1" dirty="0">
                <a:solidFill>
                  <a:schemeClr val="tx2"/>
                </a:solidFill>
                <a:latin typeface="Calibri" panose="020F0502020204030204" pitchFamily="34" charset="0"/>
                <a:cs typeface="Calibri" panose="020F0502020204030204" pitchFamily="34" charset="0"/>
              </a:rPr>
              <a:t>There is another problem that police face – there aren’t that many of them.</a:t>
            </a:r>
          </a:p>
          <a:p>
            <a:pPr lvl="1"/>
            <a:r>
              <a:rPr lang="en-US" sz="1800" b="1" dirty="0">
                <a:solidFill>
                  <a:schemeClr val="tx2"/>
                </a:solidFill>
                <a:latin typeface="Calibri" panose="020F0502020204030204" pitchFamily="34" charset="0"/>
                <a:cs typeface="Calibri" panose="020F0502020204030204" pitchFamily="34" charset="0"/>
              </a:rPr>
              <a:t>In 2024, 21.5 million Americans—about 8.2% of adults—held concealed handgun permits (Lott et al</a:t>
            </a:r>
            <a:r>
              <a:rPr lang="en-US" sz="1800" b="1">
                <a:solidFill>
                  <a:schemeClr val="tx2"/>
                </a:solidFill>
                <a:latin typeface="Calibri" panose="020F0502020204030204" pitchFamily="34" charset="0"/>
                <a:cs typeface="Calibri" panose="020F0502020204030204" pitchFamily="34" charset="0"/>
              </a:rPr>
              <a:t>., 2025). </a:t>
            </a:r>
            <a:r>
              <a:rPr lang="en-US" sz="1800" b="1" dirty="0">
                <a:solidFill>
                  <a:schemeClr val="tx2"/>
                </a:solidFill>
                <a:latin typeface="Calibri" panose="020F0502020204030204" pitchFamily="34" charset="0"/>
                <a:cs typeface="Calibri" panose="020F0502020204030204" pitchFamily="34" charset="0"/>
              </a:rPr>
              <a:t>In addition, 29 states allowed Constitutional Carry, which requires no permit at all. Surveys we conducted with McLaughlin &amp; Associates show that 15.6% of likely voters carry all the time, and another 8.4% carry some of the time</a:t>
            </a:r>
          </a:p>
          <a:p>
            <a:pPr lvl="1"/>
            <a:r>
              <a:rPr lang="en-US" sz="1800" b="1" dirty="0">
                <a:solidFill>
                  <a:schemeClr val="tx2"/>
                </a:solidFill>
                <a:latin typeface="Calibri" panose="020F0502020204030204" pitchFamily="34" charset="0"/>
                <a:cs typeface="Calibri" panose="020F0502020204030204" pitchFamily="34" charset="0"/>
              </a:rPr>
              <a:t>Compare that to the roughly 671,000 full-time sworn law enforcement officers in 2020. If only a third are on duty at any given time, that leaves about 223,667 officers to protect a population of 340 million—less than 0.1% of the population.</a:t>
            </a:r>
          </a:p>
          <a:p>
            <a:r>
              <a:rPr lang="en-US" sz="1800" b="1" dirty="0">
                <a:solidFill>
                  <a:schemeClr val="tx2"/>
                </a:solidFill>
                <a:latin typeface="Calibri" panose="020F0502020204030204" pitchFamily="34" charset="0"/>
                <a:cs typeface="Calibri" panose="020F0502020204030204" pitchFamily="34" charset="0"/>
              </a:rPr>
              <a:t>Result: where civilians are legally able to carry guns, concealed carry permit holders stopped 51.5% of active shootings, compared to 44.6% stopped by police</a:t>
            </a:r>
          </a:p>
        </p:txBody>
      </p:sp>
    </p:spTree>
    <p:extLst>
      <p:ext uri="{BB962C8B-B14F-4D97-AF65-F5344CB8AC3E}">
        <p14:creationId xmlns:p14="http://schemas.microsoft.com/office/powerpoint/2010/main" val="431084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D3E0CF91-6525-6AD9-96EC-BBB24A494B6E}"/>
              </a:ext>
            </a:extLst>
          </p:cNvPr>
          <p:cNvSpPr>
            <a:spLocks noGrp="1"/>
          </p:cNvSpPr>
          <p:nvPr>
            <p:ph type="title"/>
          </p:nvPr>
        </p:nvSpPr>
        <p:spPr>
          <a:xfrm>
            <a:off x="786385" y="841248"/>
            <a:ext cx="5129600" cy="5340097"/>
          </a:xfrm>
        </p:spPr>
        <p:txBody>
          <a:bodyPr anchor="ctr">
            <a:normAutofit fontScale="90000"/>
          </a:bodyPr>
          <a:lstStyle/>
          <a:p>
            <a:r>
              <a:rPr lang="en-US" sz="4800" b="1" dirty="0">
                <a:solidFill>
                  <a:schemeClr val="bg1"/>
                </a:solidFill>
                <a:latin typeface="Calibri" panose="020F0502020204030204" pitchFamily="34" charset="0"/>
                <a:cs typeface="Calibri" panose="020F0502020204030204" pitchFamily="34" charset="0"/>
              </a:rPr>
              <a:t>Of the 615 Active Shootings from 2014 to 2025, 225 Total Instances were Stopped by an Armed Civilian &amp; 189 Cases were Stopped by Police</a:t>
            </a:r>
          </a:p>
        </p:txBody>
      </p:sp>
      <p:sp>
        <p:nvSpPr>
          <p:cNvPr id="3" name="Content Placeholder 2">
            <a:extLst>
              <a:ext uri="{FF2B5EF4-FFF2-40B4-BE49-F238E27FC236}">
                <a16:creationId xmlns:a16="http://schemas.microsoft.com/office/drawing/2014/main" id="{B41BF143-3FEC-A8A8-39B9-8FCDBCA81C13}"/>
              </a:ext>
            </a:extLst>
          </p:cNvPr>
          <p:cNvSpPr>
            <a:spLocks noGrp="1"/>
          </p:cNvSpPr>
          <p:nvPr>
            <p:ph idx="1"/>
          </p:nvPr>
        </p:nvSpPr>
        <p:spPr>
          <a:xfrm>
            <a:off x="6464410" y="130629"/>
            <a:ext cx="5393761" cy="6458857"/>
          </a:xfrm>
        </p:spPr>
        <p:txBody>
          <a:bodyPr anchor="ctr">
            <a:normAutofit/>
          </a:bodyPr>
          <a:lstStyle/>
          <a:p>
            <a:pPr fontAlgn="base"/>
            <a:r>
              <a:rPr lang="en-US" sz="2000" b="1" dirty="0">
                <a:solidFill>
                  <a:schemeClr val="tx2"/>
                </a:solidFill>
                <a:latin typeface="Calibri" panose="020F0502020204030204" pitchFamily="34" charset="0"/>
                <a:cs typeface="Calibri" panose="020F0502020204030204" pitchFamily="34" charset="0"/>
              </a:rPr>
              <a:t>Did permit holders end up accidentally shooting bystanders? That happened in just one case where they wounded someone (0.56 percent). Police killed the wrong person four times. Two of them were other police officers. Difference not statistically significant.</a:t>
            </a:r>
          </a:p>
          <a:p>
            <a:pPr fontAlgn="base"/>
            <a:r>
              <a:rPr lang="en-US" sz="2000" b="1" dirty="0">
                <a:solidFill>
                  <a:schemeClr val="tx2"/>
                </a:solidFill>
                <a:latin typeface="Calibri" panose="020F0502020204030204" pitchFamily="34" charset="0"/>
                <a:cs typeface="Calibri" panose="020F0502020204030204" pitchFamily="34" charset="0"/>
              </a:rPr>
              <a:t>Did they interfere with police? In zero cases (0.0 percent).</a:t>
            </a:r>
          </a:p>
          <a:p>
            <a:pPr fontAlgn="base"/>
            <a:r>
              <a:rPr lang="en-US" sz="2000" b="1" dirty="0">
                <a:solidFill>
                  <a:schemeClr val="tx2"/>
                </a:solidFill>
                <a:latin typeface="Calibri" panose="020F0502020204030204" pitchFamily="34" charset="0"/>
                <a:cs typeface="Calibri" panose="020F0502020204030204" pitchFamily="34" charset="0"/>
              </a:rPr>
              <a:t>Did they lose their lives in the confrontation? In two cases (1.1%). 19 police were killed in stopping these attacks (5.41%).</a:t>
            </a:r>
          </a:p>
          <a:p>
            <a:pPr fontAlgn="base"/>
            <a:r>
              <a:rPr lang="en-US" sz="2000" b="1" dirty="0">
                <a:solidFill>
                  <a:schemeClr val="tx2"/>
                </a:solidFill>
                <a:latin typeface="Calibri" panose="020F0502020204030204" pitchFamily="34" charset="0"/>
                <a:cs typeface="Calibri" panose="020F0502020204030204" pitchFamily="34" charset="0"/>
              </a:rPr>
              <a:t>Were permit holders injured while saving lives? In 45 cases (25%). 48 police officers were injured.</a:t>
            </a:r>
          </a:p>
          <a:p>
            <a:pPr fontAlgn="base"/>
            <a:r>
              <a:rPr lang="en-US" sz="2000" b="1" dirty="0">
                <a:solidFill>
                  <a:schemeClr val="tx2"/>
                </a:solidFill>
                <a:latin typeface="Calibri" panose="020F0502020204030204" pitchFamily="34" charset="0"/>
                <a:cs typeface="Calibri" panose="020F0502020204030204" pitchFamily="34" charset="0"/>
              </a:rPr>
              <a:t>Did they prevent a mass public shooting? In 58 cases (32 percent).</a:t>
            </a:r>
          </a:p>
          <a:p>
            <a:pPr fontAlgn="base"/>
            <a:r>
              <a:rPr lang="en-US" sz="2000" b="1" dirty="0">
                <a:solidFill>
                  <a:schemeClr val="tx2"/>
                </a:solidFill>
                <a:latin typeface="Calibri" panose="020F0502020204030204" pitchFamily="34" charset="0"/>
                <a:cs typeface="Calibri" panose="020F0502020204030204" pitchFamily="34" charset="0"/>
              </a:rPr>
              <a:t>Did they have their gun taken away? In zero cases for both civilians and police.</a:t>
            </a:r>
          </a:p>
        </p:txBody>
      </p:sp>
    </p:spTree>
    <p:extLst>
      <p:ext uri="{BB962C8B-B14F-4D97-AF65-F5344CB8AC3E}">
        <p14:creationId xmlns:p14="http://schemas.microsoft.com/office/powerpoint/2010/main" val="4261413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C3D62C-1DB2-BA51-E6A9-6CAB0D80F55D}"/>
              </a:ext>
            </a:extLst>
          </p:cNvPr>
          <p:cNvSpPr>
            <a:spLocks noGrp="1"/>
          </p:cNvSpPr>
          <p:nvPr>
            <p:ph type="title"/>
          </p:nvPr>
        </p:nvSpPr>
        <p:spPr>
          <a:xfrm>
            <a:off x="826396" y="586855"/>
            <a:ext cx="4230100" cy="3387497"/>
          </a:xfrm>
        </p:spPr>
        <p:txBody>
          <a:bodyPr anchor="b">
            <a:normAutofit/>
          </a:bodyPr>
          <a:lstStyle/>
          <a:p>
            <a:pPr algn="r"/>
            <a:r>
              <a:rPr lang="en-US" sz="4000" b="1">
                <a:solidFill>
                  <a:srgbClr val="FFFFFF"/>
                </a:solidFill>
              </a:rPr>
              <a:t>Who benefits the most from owning guns?</a:t>
            </a:r>
          </a:p>
        </p:txBody>
      </p:sp>
      <p:sp>
        <p:nvSpPr>
          <p:cNvPr id="3" name="Content Placeholder 2">
            <a:extLst>
              <a:ext uri="{FF2B5EF4-FFF2-40B4-BE49-F238E27FC236}">
                <a16:creationId xmlns:a16="http://schemas.microsoft.com/office/drawing/2014/main" id="{E8FCDB3D-E010-B079-DD62-CBC59E2C009B}"/>
              </a:ext>
            </a:extLst>
          </p:cNvPr>
          <p:cNvSpPr>
            <a:spLocks noGrp="1"/>
          </p:cNvSpPr>
          <p:nvPr>
            <p:ph idx="1"/>
          </p:nvPr>
        </p:nvSpPr>
        <p:spPr>
          <a:xfrm>
            <a:off x="5994964" y="10142"/>
            <a:ext cx="6006536" cy="6847856"/>
          </a:xfrm>
        </p:spPr>
        <p:txBody>
          <a:bodyPr anchor="ctr">
            <a:noAutofit/>
          </a:bodyPr>
          <a:lstStyle/>
          <a:p>
            <a:r>
              <a:rPr lang="en-US" sz="2200" b="1" dirty="0">
                <a:latin typeface="Calibri" panose="020F0502020204030204" pitchFamily="34" charset="0"/>
                <a:cs typeface="Calibri" panose="020F0502020204030204" pitchFamily="34" charset="0"/>
              </a:rPr>
              <a:t>People on the left claim that they care about the poor. But who are the most likely victims of violent crime?</a:t>
            </a:r>
          </a:p>
          <a:p>
            <a:r>
              <a:rPr lang="en-US" sz="2200" b="1" dirty="0">
                <a:latin typeface="Calibri" panose="020F0502020204030204" pitchFamily="34" charset="0"/>
                <a:cs typeface="Calibri" panose="020F0502020204030204" pitchFamily="34" charset="0"/>
              </a:rPr>
              <a:t>People who are the most likely victims of violent crime benefit the most. Overwhelmingly poor blacks who live in high crime urban areas.</a:t>
            </a:r>
          </a:p>
          <a:p>
            <a:r>
              <a:rPr lang="en-US" sz="2200" b="1" dirty="0">
                <a:latin typeface="Calibri" panose="020F0502020204030204" pitchFamily="34" charset="0"/>
                <a:cs typeface="Calibri" panose="020F0502020204030204" pitchFamily="34" charset="0"/>
              </a:rPr>
              <a:t>People who are relatively weaker physically – women and the elderly.</a:t>
            </a:r>
          </a:p>
          <a:p>
            <a:r>
              <a:rPr lang="en-US" sz="2200" b="1" dirty="0">
                <a:latin typeface="Calibri" panose="020F0502020204030204" pitchFamily="34" charset="0"/>
                <a:cs typeface="Calibri" panose="020F0502020204030204" pitchFamily="34" charset="0"/>
              </a:rPr>
              <a:t>There is now over 21.5 million concealed handgun permit holders.</a:t>
            </a:r>
          </a:p>
          <a:p>
            <a:r>
              <a:rPr lang="en-US" sz="2200" b="1" dirty="0">
                <a:latin typeface="Calibri" panose="020F0502020204030204" pitchFamily="34" charset="0"/>
                <a:cs typeface="Calibri" panose="020F0502020204030204" pitchFamily="34" charset="0"/>
              </a:rPr>
              <a:t>Over the last ten years, the growth in permits for women was 109 percent faster than for men, and 136 percent faster for blacks than for whites. </a:t>
            </a:r>
          </a:p>
          <a:p>
            <a:r>
              <a:rPr lang="en-US" sz="2200" b="1" dirty="0">
                <a:latin typeface="Calibri" panose="020F0502020204030204" pitchFamily="34" charset="0"/>
                <a:cs typeface="Calibri" panose="020F0502020204030204" pitchFamily="34" charset="0"/>
              </a:rPr>
              <a:t>Women now make up 28.3 percent of permit holders, and black Americans make up 12 percent, close to their share of the population.</a:t>
            </a:r>
          </a:p>
        </p:txBody>
      </p:sp>
    </p:spTree>
    <p:extLst>
      <p:ext uri="{BB962C8B-B14F-4D97-AF65-F5344CB8AC3E}">
        <p14:creationId xmlns:p14="http://schemas.microsoft.com/office/powerpoint/2010/main" val="2773135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67AE0F-84C4-B65F-924E-48464F1DCAC9}"/>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Comparing Defensive Gun Use to Other Methods of Self Defense</a:t>
            </a:r>
          </a:p>
        </p:txBody>
      </p:sp>
      <p:sp>
        <p:nvSpPr>
          <p:cNvPr id="3" name="Content Placeholder 2">
            <a:extLst>
              <a:ext uri="{FF2B5EF4-FFF2-40B4-BE49-F238E27FC236}">
                <a16:creationId xmlns:a16="http://schemas.microsoft.com/office/drawing/2014/main" id="{7EA6107D-17FE-1A04-152C-8BAEF835B6CD}"/>
              </a:ext>
            </a:extLst>
          </p:cNvPr>
          <p:cNvSpPr>
            <a:spLocks noGrp="1"/>
          </p:cNvSpPr>
          <p:nvPr>
            <p:ph idx="1"/>
          </p:nvPr>
        </p:nvSpPr>
        <p:spPr>
          <a:xfrm>
            <a:off x="6096000" y="182880"/>
            <a:ext cx="5668207" cy="6492240"/>
          </a:xfrm>
        </p:spPr>
        <p:txBody>
          <a:bodyPr anchor="ctr">
            <a:noAutofit/>
          </a:bodyPr>
          <a:lstStyle/>
          <a:p>
            <a:r>
              <a:rPr lang="en-US" sz="2200" b="1" dirty="0">
                <a:latin typeface="Calibri" panose="020F0502020204030204" pitchFamily="34" charset="0"/>
                <a:cs typeface="Calibri" panose="020F0502020204030204" pitchFamily="34" charset="0"/>
              </a:rPr>
              <a:t>The myth of passive behavior</a:t>
            </a:r>
          </a:p>
          <a:p>
            <a:r>
              <a:rPr lang="en-US" sz="2200" b="1" dirty="0">
                <a:latin typeface="Calibri" panose="020F0502020204030204" pitchFamily="34" charset="0"/>
                <a:cs typeface="Calibri" panose="020F0502020204030204" pitchFamily="34" charset="0"/>
              </a:rPr>
              <a:t>National Crime Victimization Survey</a:t>
            </a:r>
          </a:p>
          <a:p>
            <a:r>
              <a:rPr lang="en-US" sz="2200" b="1" dirty="0">
                <a:latin typeface="Calibri" panose="020F0502020204030204" pitchFamily="34" charset="0"/>
                <a:cs typeface="Calibri" panose="020F0502020204030204" pitchFamily="34" charset="0"/>
              </a:rPr>
              <a:t>When a woman comes into physical contact with an attacker she is in trouble.</a:t>
            </a:r>
          </a:p>
          <a:p>
            <a:r>
              <a:rPr lang="en-US" sz="2200" b="1" dirty="0">
                <a:latin typeface="Calibri" panose="020F0502020204030204" pitchFamily="34" charset="0"/>
                <a:cs typeface="Calibri" panose="020F0502020204030204" pitchFamily="34" charset="0"/>
              </a:rPr>
              <a:t>What I learned at the US Sentencing Commission.</a:t>
            </a:r>
          </a:p>
          <a:p>
            <a:r>
              <a:rPr lang="en-US" sz="2200" b="1" dirty="0">
                <a:latin typeface="Calibri" panose="020F0502020204030204" pitchFamily="34" charset="0"/>
                <a:cs typeface="Calibri" panose="020F0502020204030204" pitchFamily="34" charset="0"/>
              </a:rPr>
              <a:t>For women, by far the safest course of action [when confronted by a criminal] is to have a gun. A woman who behaves passively is 2.5 times as likely to end up being seriously injured as a woman who has a gun.</a:t>
            </a:r>
          </a:p>
          <a:p>
            <a:r>
              <a:rPr lang="en-US" sz="2200" b="1" dirty="0">
                <a:latin typeface="Calibri" panose="020F0502020204030204" pitchFamily="34" charset="0"/>
                <a:cs typeface="Calibri" panose="020F0502020204030204" pitchFamily="34" charset="0"/>
              </a:rPr>
              <a:t>Guns are the great equalizer. </a:t>
            </a:r>
          </a:p>
          <a:p>
            <a:r>
              <a:rPr lang="en-US" sz="2200" b="1" dirty="0">
                <a:latin typeface="Calibri" panose="020F0502020204030204" pitchFamily="34" charset="0"/>
                <a:cs typeface="Calibri" panose="020F0502020204030204" pitchFamily="34" charset="0"/>
              </a:rPr>
              <a:t>Murder rates decline 3 to 4 times more for women or then men when they carry concealed handguns. </a:t>
            </a:r>
          </a:p>
          <a:p>
            <a:r>
              <a:rPr lang="en-US" sz="2200" b="1" dirty="0">
                <a:latin typeface="Calibri" panose="020F0502020204030204" pitchFamily="34" charset="0"/>
                <a:cs typeface="Calibri" panose="020F0502020204030204" pitchFamily="34" charset="0"/>
              </a:rPr>
              <a:t>Rape rate falls by 25% in states adopting Right-to-Carry laws than in states that restrict or forbid women to carry concealed handguns.</a:t>
            </a:r>
          </a:p>
        </p:txBody>
      </p:sp>
    </p:spTree>
    <p:extLst>
      <p:ext uri="{BB962C8B-B14F-4D97-AF65-F5344CB8AC3E}">
        <p14:creationId xmlns:p14="http://schemas.microsoft.com/office/powerpoint/2010/main" val="3397184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44353B8-D2F6-B2A3-E53C-8A7E0DBA84F6}"/>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Mass Public Shootings</a:t>
            </a:r>
          </a:p>
        </p:txBody>
      </p:sp>
      <p:pic>
        <p:nvPicPr>
          <p:cNvPr id="3" name="Picture 2">
            <a:extLst>
              <a:ext uri="{FF2B5EF4-FFF2-40B4-BE49-F238E27FC236}">
                <a16:creationId xmlns:a16="http://schemas.microsoft.com/office/drawing/2014/main" id="{DDB4073F-1B53-16A9-791A-8344A3B50B92}"/>
              </a:ext>
            </a:extLst>
          </p:cNvPr>
          <p:cNvPicPr>
            <a:picLocks noChangeAspect="1"/>
          </p:cNvPicPr>
          <p:nvPr/>
        </p:nvPicPr>
        <p:blipFill>
          <a:blip r:embed="rId2"/>
          <a:stretch>
            <a:fillRect/>
          </a:stretch>
        </p:blipFill>
        <p:spPr>
          <a:xfrm>
            <a:off x="4495807" y="-17819"/>
            <a:ext cx="6509288" cy="6858000"/>
          </a:xfrm>
          <a:prstGeom prst="rect">
            <a:avLst/>
          </a:prstGeom>
        </p:spPr>
      </p:pic>
    </p:spTree>
    <p:extLst>
      <p:ext uri="{BB962C8B-B14F-4D97-AF65-F5344CB8AC3E}">
        <p14:creationId xmlns:p14="http://schemas.microsoft.com/office/powerpoint/2010/main" val="2666503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4D1589-6AFF-1C2E-0F4A-FE171BE06D55}"/>
              </a:ext>
            </a:extLst>
          </p:cNvPr>
          <p:cNvSpPr>
            <a:spLocks noGrp="1"/>
          </p:cNvSpPr>
          <p:nvPr>
            <p:ph type="title"/>
          </p:nvPr>
        </p:nvSpPr>
        <p:spPr>
          <a:xfrm>
            <a:off x="686834" y="1153572"/>
            <a:ext cx="3200400" cy="4461163"/>
          </a:xfrm>
        </p:spPr>
        <p:txBody>
          <a:bodyPr>
            <a:normAutofit/>
          </a:bodyPr>
          <a:lstStyle/>
          <a:p>
            <a:r>
              <a:rPr lang="en-US">
                <a:solidFill>
                  <a:srgbClr val="FFFFFF"/>
                </a:solidFill>
              </a:rPr>
              <a:t>Why are mass murderers attracted to gun-free zones?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065FDE2-BEB3-3EDB-41D7-395D5F08F892}"/>
              </a:ext>
            </a:extLst>
          </p:cNvPr>
          <p:cNvSpPr>
            <a:spLocks noGrp="1"/>
          </p:cNvSpPr>
          <p:nvPr>
            <p:ph idx="1"/>
          </p:nvPr>
        </p:nvSpPr>
        <p:spPr>
          <a:xfrm>
            <a:off x="4447308" y="319088"/>
            <a:ext cx="6906491" cy="6375626"/>
          </a:xfrm>
        </p:spPr>
        <p:txBody>
          <a:bodyPr anchor="ctr">
            <a:normAutofit lnSpcReduction="10000"/>
          </a:bodyPr>
          <a:lstStyle/>
          <a:p>
            <a:r>
              <a:rPr lang="en-US" sz="2400" dirty="0">
                <a:latin typeface="Calibri" panose="020F0502020204030204" pitchFamily="34" charset="0"/>
                <a:cs typeface="Calibri" panose="020F0502020204030204" pitchFamily="34" charset="0"/>
              </a:rPr>
              <a:t>Time after time, mass public shooters explicitly explain why they pick the targets they do, but the news refuses to discuss those parts of their diaries and manifestos. </a:t>
            </a:r>
          </a:p>
          <a:p>
            <a:r>
              <a:rPr lang="en-US" sz="2400" dirty="0">
                <a:latin typeface="Calibri" panose="020F0502020204030204" pitchFamily="34" charset="0"/>
                <a:cs typeface="Calibri" panose="020F0502020204030204" pitchFamily="34" charset="0"/>
              </a:rPr>
              <a:t>2025 Minneapolis School Shooter extensive discussion of what he learned from other mass murders</a:t>
            </a:r>
          </a:p>
          <a:p>
            <a:r>
              <a:rPr lang="en-US" sz="2400" dirty="0">
                <a:latin typeface="Calibri" panose="020F0502020204030204" pitchFamily="34" charset="0"/>
                <a:cs typeface="Calibri" panose="020F0502020204030204" pitchFamily="34" charset="0"/>
              </a:rPr>
              <a:t>The 2023 Nashville Covenant School shooter made this explicit in her manifesto. “There was another location that was mentioned, but because of a threat assessment by the suspect of too much security, they decided not to,” </a:t>
            </a:r>
            <a:r>
              <a:rPr lang="en-US" sz="2400" dirty="0">
                <a:latin typeface="Calibri" panose="020F0502020204030204" pitchFamily="34" charset="0"/>
                <a:cs typeface="Calibri" panose="020F0502020204030204" pitchFamily="34" charset="0"/>
                <a:hlinkClick r:id="rId2"/>
              </a:rPr>
              <a:t>said</a:t>
            </a:r>
            <a:r>
              <a:rPr lang="en-US" sz="2400" dirty="0">
                <a:latin typeface="Calibri" panose="020F0502020204030204" pitchFamily="34" charset="0"/>
                <a:cs typeface="Calibri" panose="020F0502020204030204" pitchFamily="34" charset="0"/>
              </a:rPr>
              <a:t> Nashville Police Chief John Drake.</a:t>
            </a:r>
          </a:p>
          <a:p>
            <a:r>
              <a:rPr lang="en-US" sz="2400" dirty="0">
                <a:latin typeface="Calibri" panose="020F0502020204030204" pitchFamily="34" charset="0"/>
                <a:cs typeface="Calibri" panose="020F0502020204030204" pitchFamily="34" charset="0"/>
              </a:rPr>
              <a:t>the 2022 supermarket shooting in Buffalo, New York, wrote in his </a:t>
            </a:r>
            <a:r>
              <a:rPr lang="en-US" sz="2400" dirty="0">
                <a:latin typeface="Calibri" panose="020F0502020204030204" pitchFamily="34" charset="0"/>
                <a:cs typeface="Calibri" panose="020F0502020204030204" pitchFamily="34" charset="0"/>
                <a:hlinkClick r:id="rId3"/>
              </a:rPr>
              <a:t>manifesto</a:t>
            </a:r>
            <a:r>
              <a:rPr lang="en-US" sz="2400" dirty="0">
                <a:latin typeface="Calibri" panose="020F0502020204030204" pitchFamily="34" charset="0"/>
                <a:cs typeface="Calibri" panose="020F0502020204030204" pitchFamily="34" charset="0"/>
              </a:rPr>
              <a:t>: “Areas where CCW permits are outlawed or prohibited may be good areas of attack.”</a:t>
            </a:r>
          </a:p>
          <a:p>
            <a:r>
              <a:rPr lang="en-US" sz="2400" dirty="0">
                <a:latin typeface="Calibri" panose="020F0502020204030204" pitchFamily="34" charset="0"/>
                <a:cs typeface="Calibri" panose="020F0502020204030204" pitchFamily="34" charset="0"/>
              </a:rPr>
              <a:t>Dozens of cases going all the way back to the well-known Columbine massacre in 1999.</a:t>
            </a:r>
          </a:p>
          <a:p>
            <a:endParaRPr lang="en-US" sz="2200" dirty="0"/>
          </a:p>
        </p:txBody>
      </p:sp>
    </p:spTree>
    <p:extLst>
      <p:ext uri="{BB962C8B-B14F-4D97-AF65-F5344CB8AC3E}">
        <p14:creationId xmlns:p14="http://schemas.microsoft.com/office/powerpoint/2010/main" val="2737547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DC0CCF-92D1-A08E-075D-1D42E768E7C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7447E14-7873-EC93-178A-5B0EB4110E88}"/>
              </a:ext>
            </a:extLst>
          </p:cNvPr>
          <p:cNvPicPr>
            <a:picLocks noChangeAspect="1"/>
          </p:cNvPicPr>
          <p:nvPr/>
        </p:nvPicPr>
        <p:blipFill>
          <a:blip r:embed="rId2"/>
          <a:stretch>
            <a:fillRect/>
          </a:stretch>
        </p:blipFill>
        <p:spPr>
          <a:xfrm>
            <a:off x="332334" y="69607"/>
            <a:ext cx="11527332" cy="6718786"/>
          </a:xfrm>
          <a:prstGeom prst="rect">
            <a:avLst/>
          </a:prstGeom>
        </p:spPr>
      </p:pic>
    </p:spTree>
    <p:extLst>
      <p:ext uri="{BB962C8B-B14F-4D97-AF65-F5344CB8AC3E}">
        <p14:creationId xmlns:p14="http://schemas.microsoft.com/office/powerpoint/2010/main" val="3219098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329E7F-F93E-A35F-83E7-704F85B79963}"/>
              </a:ext>
            </a:extLst>
          </p:cNvPr>
          <p:cNvPicPr>
            <a:picLocks noChangeAspect="1"/>
          </p:cNvPicPr>
          <p:nvPr/>
        </p:nvPicPr>
        <p:blipFill>
          <a:blip r:embed="rId2"/>
          <a:stretch>
            <a:fillRect/>
          </a:stretch>
        </p:blipFill>
        <p:spPr>
          <a:xfrm>
            <a:off x="1117885" y="-1"/>
            <a:ext cx="9871243" cy="6799461"/>
          </a:xfrm>
          <a:prstGeom prst="rect">
            <a:avLst/>
          </a:prstGeom>
        </p:spPr>
      </p:pic>
    </p:spTree>
    <p:extLst>
      <p:ext uri="{BB962C8B-B14F-4D97-AF65-F5344CB8AC3E}">
        <p14:creationId xmlns:p14="http://schemas.microsoft.com/office/powerpoint/2010/main" val="1374977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A63AB4-D365-693B-9B9C-F48B1DD7C14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2B360D3A-A572-DA05-CEA3-37ED8DDC8B3C}"/>
              </a:ext>
            </a:extLst>
          </p:cNvPr>
          <p:cNvPicPr>
            <a:picLocks noChangeAspect="1"/>
          </p:cNvPicPr>
          <p:nvPr/>
        </p:nvPicPr>
        <p:blipFill>
          <a:blip r:embed="rId2"/>
          <a:stretch>
            <a:fillRect/>
          </a:stretch>
        </p:blipFill>
        <p:spPr>
          <a:xfrm>
            <a:off x="493059" y="163286"/>
            <a:ext cx="11177870" cy="6515100"/>
          </a:xfrm>
          <a:prstGeom prst="rect">
            <a:avLst/>
          </a:prstGeom>
        </p:spPr>
      </p:pic>
    </p:spTree>
    <p:extLst>
      <p:ext uri="{BB962C8B-B14F-4D97-AF65-F5344CB8AC3E}">
        <p14:creationId xmlns:p14="http://schemas.microsoft.com/office/powerpoint/2010/main" val="4061669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65B115-3C04-4BFF-A2DF-8069E6F662A9}"/>
            </a:ext>
          </a:extLst>
        </p:cNvPr>
        <p:cNvGrpSpPr/>
        <p:nvPr/>
      </p:nvGrpSpPr>
      <p:grpSpPr>
        <a:xfrm>
          <a:off x="0" y="0"/>
          <a:ext cx="0" cy="0"/>
          <a:chOff x="0" y="0"/>
          <a:chExt cx="0" cy="0"/>
        </a:xfrm>
      </p:grpSpPr>
      <p:sp useBgFill="1">
        <p:nvSpPr>
          <p:cNvPr id="171" name="Rectangle 170">
            <a:extLst>
              <a:ext uri="{FF2B5EF4-FFF2-40B4-BE49-F238E27FC236}">
                <a16:creationId xmlns:a16="http://schemas.microsoft.com/office/drawing/2014/main" id="{96350502-9A8C-5216-9B88-2F00B81F7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a:extLst>
              <a:ext uri="{FF2B5EF4-FFF2-40B4-BE49-F238E27FC236}">
                <a16:creationId xmlns:a16="http://schemas.microsoft.com/office/drawing/2014/main" id="{5991C326-F4B6-319E-026D-864786D2F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4" name="Shape 164">
            <a:extLst>
              <a:ext uri="{FF2B5EF4-FFF2-40B4-BE49-F238E27FC236}">
                <a16:creationId xmlns:a16="http://schemas.microsoft.com/office/drawing/2014/main" id="{3229671E-A183-6467-B29F-09F5399EF228}"/>
              </a:ext>
            </a:extLst>
          </p:cNvPr>
          <p:cNvSpPr>
            <a:spLocks noGrp="1"/>
          </p:cNvSpPr>
          <p:nvPr>
            <p:ph type="title"/>
          </p:nvPr>
        </p:nvSpPr>
        <p:spPr>
          <a:xfrm>
            <a:off x="457200" y="1598246"/>
            <a:ext cx="4412419" cy="3626217"/>
          </a:xfrm>
          <a:prstGeom prst="rect">
            <a:avLst/>
          </a:prstGeom>
        </p:spPr>
        <p:txBody>
          <a:bodyPr anchor="t">
            <a:normAutofit/>
          </a:bodyPr>
          <a:lstStyle>
            <a:lvl1pPr defTabSz="487680">
              <a:defRPr sz="9150" b="1"/>
            </a:lvl1pPr>
          </a:lstStyle>
          <a:p>
            <a:pPr algn="r"/>
            <a:r>
              <a:rPr lang="en-US" sz="8000" dirty="0">
                <a:solidFill>
                  <a:srgbClr val="FFFFFF"/>
                </a:solidFill>
              </a:rPr>
              <a:t>Making People Safer</a:t>
            </a:r>
          </a:p>
        </p:txBody>
      </p:sp>
      <p:sp>
        <p:nvSpPr>
          <p:cNvPr id="165" name="Shape 165">
            <a:extLst>
              <a:ext uri="{FF2B5EF4-FFF2-40B4-BE49-F238E27FC236}">
                <a16:creationId xmlns:a16="http://schemas.microsoft.com/office/drawing/2014/main" id="{A6E62208-BFA6-7724-BFC6-D212ADA5AC05}"/>
              </a:ext>
            </a:extLst>
          </p:cNvPr>
          <p:cNvSpPr>
            <a:spLocks noGrp="1"/>
          </p:cNvSpPr>
          <p:nvPr>
            <p:ph type="body" sz="quarter" idx="1"/>
          </p:nvPr>
        </p:nvSpPr>
        <p:spPr>
          <a:xfrm>
            <a:off x="457200" y="5350213"/>
            <a:ext cx="4412417" cy="1031537"/>
          </a:xfrm>
          <a:prstGeom prst="rect">
            <a:avLst/>
          </a:prstGeom>
        </p:spPr>
        <p:txBody>
          <a:bodyPr>
            <a:normAutofit/>
          </a:bodyPr>
          <a:lstStyle>
            <a:lvl1pPr>
              <a:spcBef>
                <a:spcPts val="1400"/>
              </a:spcBef>
              <a:defRPr sz="9200">
                <a:solidFill>
                  <a:srgbClr val="0000FF"/>
                </a:solidFill>
              </a:defRPr>
            </a:lvl1pPr>
          </a:lstStyle>
          <a:p>
            <a:pPr algn="r"/>
            <a:r>
              <a:rPr lang="en-US" sz="5400" b="1" dirty="0">
                <a:solidFill>
                  <a:schemeClr val="accent1">
                    <a:lumMod val="60000"/>
                    <a:lumOff val="40000"/>
                  </a:schemeClr>
                </a:solidFill>
                <a:latin typeface="Calibri" panose="020F0502020204030204" pitchFamily="34" charset="0"/>
                <a:cs typeface="Calibri" panose="020F0502020204030204" pitchFamily="34" charset="0"/>
              </a:rPr>
              <a:t>John R Lott, Jr.</a:t>
            </a:r>
          </a:p>
        </p:txBody>
      </p:sp>
      <p:cxnSp>
        <p:nvCxnSpPr>
          <p:cNvPr id="175" name="Straight Connector 174">
            <a:extLst>
              <a:ext uri="{FF2B5EF4-FFF2-40B4-BE49-F238E27FC236}">
                <a16:creationId xmlns:a16="http://schemas.microsoft.com/office/drawing/2014/main" id="{B5F0D35F-6E71-964A-51B2-6A40440302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166" name="image2.jpeg" descr="CPRC Logo with website address small.jpg">
            <a:extLst>
              <a:ext uri="{FF2B5EF4-FFF2-40B4-BE49-F238E27FC236}">
                <a16:creationId xmlns:a16="http://schemas.microsoft.com/office/drawing/2014/main" id="{28052D1F-CF3D-B883-BE0B-4860C600C6EC}"/>
              </a:ext>
            </a:extLst>
          </p:cNvPr>
          <p:cNvPicPr>
            <a:picLocks noChangeAspect="1"/>
          </p:cNvPicPr>
          <p:nvPr/>
        </p:nvPicPr>
        <p:blipFill>
          <a:blip r:embed="rId3"/>
          <a:stretch>
            <a:fillRect/>
          </a:stretch>
        </p:blipFill>
        <p:spPr>
          <a:xfrm>
            <a:off x="5986925" y="2570410"/>
            <a:ext cx="5664133" cy="2775425"/>
          </a:xfrm>
          <a:prstGeom prst="rect">
            <a:avLst/>
          </a:prstGeom>
        </p:spPr>
      </p:pic>
      <p:grpSp>
        <p:nvGrpSpPr>
          <p:cNvPr id="177" name="Group 176">
            <a:extLst>
              <a:ext uri="{FF2B5EF4-FFF2-40B4-BE49-F238E27FC236}">
                <a16:creationId xmlns:a16="http://schemas.microsoft.com/office/drawing/2014/main" id="{96ED7380-FD0A-56B1-DD8C-2EAEBA773D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12034" y="1267063"/>
            <a:ext cx="368480" cy="519967"/>
            <a:chOff x="11512034" y="1267063"/>
            <a:chExt cx="368480" cy="519967"/>
          </a:xfrm>
          <a:solidFill>
            <a:srgbClr val="FFFFFF"/>
          </a:solidFill>
        </p:grpSpPr>
        <p:sp>
          <p:nvSpPr>
            <p:cNvPr id="178" name="Graphic 17">
              <a:extLst>
                <a:ext uri="{FF2B5EF4-FFF2-40B4-BE49-F238E27FC236}">
                  <a16:creationId xmlns:a16="http://schemas.microsoft.com/office/drawing/2014/main" id="{C7306C74-843D-90BE-178D-4BA0BBC175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grpFill/>
            <a:ln w="603" cap="flat">
              <a:noFill/>
              <a:prstDash val="solid"/>
              <a:miter/>
            </a:ln>
          </p:spPr>
          <p:txBody>
            <a:bodyPr rtlCol="0" anchor="ctr"/>
            <a:lstStyle/>
            <a:p>
              <a:endParaRPr lang="en-US">
                <a:solidFill>
                  <a:srgbClr val="FFFFFF"/>
                </a:solidFill>
              </a:endParaRPr>
            </a:p>
          </p:txBody>
        </p:sp>
        <p:sp>
          <p:nvSpPr>
            <p:cNvPr id="179" name="Graphic 21">
              <a:extLst>
                <a:ext uri="{FF2B5EF4-FFF2-40B4-BE49-F238E27FC236}">
                  <a16:creationId xmlns:a16="http://schemas.microsoft.com/office/drawing/2014/main" id="{6F44E04C-E3A7-BE40-62CE-599E5E7F1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spTree>
    <p:extLst>
      <p:ext uri="{BB962C8B-B14F-4D97-AF65-F5344CB8AC3E}">
        <p14:creationId xmlns:p14="http://schemas.microsoft.com/office/powerpoint/2010/main" val="3131355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BA266-07D5-2957-D4FB-4B1D4ACBC606}"/>
              </a:ext>
            </a:extLst>
          </p:cNvPr>
          <p:cNvSpPr>
            <a:spLocks noGrp="1"/>
          </p:cNvSpPr>
          <p:nvPr>
            <p:ph type="title"/>
          </p:nvPr>
        </p:nvSpPr>
        <p:spPr/>
        <p:txBody>
          <a:bodyPr/>
          <a:lstStyle/>
          <a:p>
            <a:r>
              <a:rPr lang="en-US" dirty="0"/>
              <a:t>Australia’s Experience</a:t>
            </a:r>
          </a:p>
        </p:txBody>
      </p:sp>
      <p:sp>
        <p:nvSpPr>
          <p:cNvPr id="3" name="Content Placeholder 2">
            <a:extLst>
              <a:ext uri="{FF2B5EF4-FFF2-40B4-BE49-F238E27FC236}">
                <a16:creationId xmlns:a16="http://schemas.microsoft.com/office/drawing/2014/main" id="{16CA2456-EAC8-1877-89DA-9D2A477236BC}"/>
              </a:ext>
            </a:extLst>
          </p:cNvPr>
          <p:cNvSpPr>
            <a:spLocks noGrp="1"/>
          </p:cNvSpPr>
          <p:nvPr>
            <p:ph idx="1"/>
          </p:nvPr>
        </p:nvSpPr>
        <p:spPr>
          <a:xfrm>
            <a:off x="304800" y="1556657"/>
            <a:ext cx="6966857" cy="4631192"/>
          </a:xfrm>
        </p:spPr>
        <p:txBody>
          <a:bodyPr>
            <a:normAutofit fontScale="92500"/>
          </a:bodyPr>
          <a:lstStyle/>
          <a:p>
            <a:pPr fontAlgn="base"/>
            <a:r>
              <a:rPr lang="en-US" dirty="0"/>
              <a:t>Simple before-and-after averages of gun deaths in Australia are extremely misleading. </a:t>
            </a:r>
          </a:p>
          <a:p>
            <a:pPr fontAlgn="base"/>
            <a:r>
              <a:rPr lang="en-US" dirty="0"/>
              <a:t>Australia’s buyback resulted in almost 1 million guns being handed in and destroyed, but after that private gun ownership once again steadily increased and by 2010 exceeded gun ownership before the “buyback.”</a:t>
            </a:r>
          </a:p>
          <a:p>
            <a:pPr fontAlgn="base"/>
            <a:r>
              <a:rPr lang="en-US" dirty="0"/>
              <a:t>But since 1997 gun ownership in Australia grew over three times faster than the population (from </a:t>
            </a:r>
            <a:r>
              <a:rPr lang="en-US" b="1" dirty="0">
                <a:hlinkClick r:id="rId2"/>
              </a:rPr>
              <a:t>2.5</a:t>
            </a:r>
            <a:r>
              <a:rPr lang="en-US" dirty="0"/>
              <a:t> million (p. 5) to </a:t>
            </a:r>
            <a:r>
              <a:rPr lang="en-US" b="1" dirty="0">
                <a:hlinkClick r:id="rId2"/>
              </a:rPr>
              <a:t>5.8 million</a:t>
            </a:r>
            <a:r>
              <a:rPr lang="en-US" dirty="0"/>
              <a:t> (p. 63) guns).</a:t>
            </a:r>
          </a:p>
          <a:p>
            <a:endParaRPr lang="en-US" dirty="0"/>
          </a:p>
        </p:txBody>
      </p:sp>
      <p:pic>
        <p:nvPicPr>
          <p:cNvPr id="5" name="Picture 4" descr="A diagram of a tree&#10;&#10;AI-generated content may be incorrect.">
            <a:extLst>
              <a:ext uri="{FF2B5EF4-FFF2-40B4-BE49-F238E27FC236}">
                <a16:creationId xmlns:a16="http://schemas.microsoft.com/office/drawing/2014/main" id="{4CA91EEF-33D8-3AFC-ACBF-DE3416766A8F}"/>
              </a:ext>
            </a:extLst>
          </p:cNvPr>
          <p:cNvPicPr>
            <a:picLocks noChangeAspect="1"/>
          </p:cNvPicPr>
          <p:nvPr/>
        </p:nvPicPr>
        <p:blipFill>
          <a:blip r:embed="rId3"/>
          <a:stretch>
            <a:fillRect/>
          </a:stretch>
        </p:blipFill>
        <p:spPr>
          <a:xfrm>
            <a:off x="7014028" y="1084943"/>
            <a:ext cx="5049673" cy="4631192"/>
          </a:xfrm>
          <a:prstGeom prst="rect">
            <a:avLst/>
          </a:prstGeom>
        </p:spPr>
      </p:pic>
    </p:spTree>
    <p:extLst>
      <p:ext uri="{BB962C8B-B14F-4D97-AF65-F5344CB8AC3E}">
        <p14:creationId xmlns:p14="http://schemas.microsoft.com/office/powerpoint/2010/main" val="4135215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3"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5"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7" name="Group 256">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258"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9"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descr="A graph of crime and shooting&#10;&#10;AI-generated content may be incorrect.">
            <a:extLst>
              <a:ext uri="{FF2B5EF4-FFF2-40B4-BE49-F238E27FC236}">
                <a16:creationId xmlns:a16="http://schemas.microsoft.com/office/drawing/2014/main" id="{4E8EE855-B91C-7A48-4E94-2889C4C220FC}"/>
              </a:ext>
            </a:extLst>
          </p:cNvPr>
          <p:cNvPicPr>
            <a:picLocks noChangeAspect="1"/>
          </p:cNvPicPr>
          <p:nvPr/>
        </p:nvPicPr>
        <p:blipFill>
          <a:blip r:embed="rId2"/>
          <a:stretch>
            <a:fillRect/>
          </a:stretch>
        </p:blipFill>
        <p:spPr>
          <a:xfrm>
            <a:off x="5145697" y="36442"/>
            <a:ext cx="7018657" cy="6615081"/>
          </a:xfrm>
          <a:prstGeom prst="rect">
            <a:avLst/>
          </a:prstGeom>
        </p:spPr>
      </p:pic>
      <p:grpSp>
        <p:nvGrpSpPr>
          <p:cNvPr id="261" name="Group 260">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62" name="Freeform: Shape 261">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3" name="Freeform: Shape 262">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4" name="Freeform: Shape 263">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5" name="Freeform: Shape 264">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6" name="Freeform: Shape 265">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7" name="Freeform: Shape 266">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8" name="Freeform: Shape 267">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47" name="Shape 247"/>
          <p:cNvSpPr>
            <a:spLocks noGrp="1"/>
          </p:cNvSpPr>
          <p:nvPr>
            <p:ph type="title"/>
          </p:nvPr>
        </p:nvSpPr>
        <p:spPr>
          <a:xfrm>
            <a:off x="786384" y="339213"/>
            <a:ext cx="3933099" cy="3089787"/>
          </a:xfrm>
          <a:prstGeom prst="rect">
            <a:avLst/>
          </a:prstGeom>
        </p:spPr>
        <p:txBody>
          <a:bodyPr anchor="b">
            <a:normAutofit fontScale="90000"/>
          </a:bodyPr>
          <a:lstStyle>
            <a:lvl1pPr algn="l" defTabSz="457200">
              <a:defRPr sz="3100" b="1">
                <a:solidFill>
                  <a:srgbClr val="323333"/>
                </a:solidFill>
                <a:latin typeface="+mj-lt"/>
                <a:ea typeface="+mj-ea"/>
                <a:cs typeface="+mj-cs"/>
                <a:sym typeface="Helvetica"/>
              </a:defRPr>
            </a:lvl1pPr>
          </a:lstStyle>
          <a:p>
            <a:r>
              <a:rPr lang="en-US" sz="4800" dirty="0">
                <a:solidFill>
                  <a:schemeClr val="bg1"/>
                </a:solidFill>
              </a:rPr>
              <a:t>Australia</a:t>
            </a:r>
            <a:br>
              <a:rPr lang="en-US" sz="4800" dirty="0">
                <a:solidFill>
                  <a:schemeClr val="bg1"/>
                </a:solidFill>
              </a:rPr>
            </a:br>
            <a:r>
              <a:rPr lang="en-US" sz="4800" dirty="0">
                <a:solidFill>
                  <a:schemeClr val="bg1"/>
                </a:solidFill>
              </a:rPr>
              <a:t>Homicides After the 1996-1997 “Buyback”</a:t>
            </a: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5B2A20-4FCA-F6B6-B396-3017F6661F45}"/>
            </a:ext>
          </a:extLst>
        </p:cNvPr>
        <p:cNvGrpSpPr/>
        <p:nvPr/>
      </p:nvGrpSpPr>
      <p:grpSpPr>
        <a:xfrm>
          <a:off x="0" y="0"/>
          <a:ext cx="0" cy="0"/>
          <a:chOff x="0" y="0"/>
          <a:chExt cx="0" cy="0"/>
        </a:xfrm>
      </p:grpSpPr>
      <p:sp useBgFill="1">
        <p:nvSpPr>
          <p:cNvPr id="253" name="Slide Background Fill">
            <a:extLst>
              <a:ext uri="{FF2B5EF4-FFF2-40B4-BE49-F238E27FC236}">
                <a16:creationId xmlns:a16="http://schemas.microsoft.com/office/drawing/2014/main" id="{F8278D39-14B2-A4CC-94E2-F062A4AB9A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5" name="Color Cover">
            <a:extLst>
              <a:ext uri="{FF2B5EF4-FFF2-40B4-BE49-F238E27FC236}">
                <a16:creationId xmlns:a16="http://schemas.microsoft.com/office/drawing/2014/main" id="{79F0248B-F285-63CF-A970-C9814F8E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7" name="Group 256">
            <a:extLst>
              <a:ext uri="{FF2B5EF4-FFF2-40B4-BE49-F238E27FC236}">
                <a16:creationId xmlns:a16="http://schemas.microsoft.com/office/drawing/2014/main" id="{9DE5BF4A-6B36-3D06-FA24-92CF046AC7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258" name="Color">
              <a:extLst>
                <a:ext uri="{FF2B5EF4-FFF2-40B4-BE49-F238E27FC236}">
                  <a16:creationId xmlns:a16="http://schemas.microsoft.com/office/drawing/2014/main" id="{602A425C-8172-EF8B-F49C-C5B84FBCA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9" name="Color">
              <a:extLst>
                <a:ext uri="{FF2B5EF4-FFF2-40B4-BE49-F238E27FC236}">
                  <a16:creationId xmlns:a16="http://schemas.microsoft.com/office/drawing/2014/main" id="{4336A3EE-FE1E-D572-FDBB-7791EABDC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61" name="Group 260">
            <a:extLst>
              <a:ext uri="{FF2B5EF4-FFF2-40B4-BE49-F238E27FC236}">
                <a16:creationId xmlns:a16="http://schemas.microsoft.com/office/drawing/2014/main" id="{54F62CC2-AC05-C198-9DBE-7715EF21A8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62" name="Freeform: Shape 261">
              <a:extLst>
                <a:ext uri="{FF2B5EF4-FFF2-40B4-BE49-F238E27FC236}">
                  <a16:creationId xmlns:a16="http://schemas.microsoft.com/office/drawing/2014/main" id="{B0866CE5-D3D6-AA74-9089-A8301CECE0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3" name="Freeform: Shape 262">
              <a:extLst>
                <a:ext uri="{FF2B5EF4-FFF2-40B4-BE49-F238E27FC236}">
                  <a16:creationId xmlns:a16="http://schemas.microsoft.com/office/drawing/2014/main" id="{05455144-9C10-7682-55BF-3025AEA47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4" name="Freeform: Shape 263">
              <a:extLst>
                <a:ext uri="{FF2B5EF4-FFF2-40B4-BE49-F238E27FC236}">
                  <a16:creationId xmlns:a16="http://schemas.microsoft.com/office/drawing/2014/main" id="{3C4B3B31-2899-B39D-B024-62E3C60080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5" name="Freeform: Shape 264">
              <a:extLst>
                <a:ext uri="{FF2B5EF4-FFF2-40B4-BE49-F238E27FC236}">
                  <a16:creationId xmlns:a16="http://schemas.microsoft.com/office/drawing/2014/main" id="{C07BCB54-8F3F-51D9-1E04-46129CD08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6" name="Freeform: Shape 265">
              <a:extLst>
                <a:ext uri="{FF2B5EF4-FFF2-40B4-BE49-F238E27FC236}">
                  <a16:creationId xmlns:a16="http://schemas.microsoft.com/office/drawing/2014/main" id="{E589B00F-35A3-217E-DCFF-796132E821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7" name="Freeform: Shape 266">
              <a:extLst>
                <a:ext uri="{FF2B5EF4-FFF2-40B4-BE49-F238E27FC236}">
                  <a16:creationId xmlns:a16="http://schemas.microsoft.com/office/drawing/2014/main" id="{6320232B-3853-0BB2-8921-30DB7CD02D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8" name="Freeform: Shape 267">
              <a:extLst>
                <a:ext uri="{FF2B5EF4-FFF2-40B4-BE49-F238E27FC236}">
                  <a16:creationId xmlns:a16="http://schemas.microsoft.com/office/drawing/2014/main" id="{7246397D-B34E-1A4B-D6D0-D173231B5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47" name="Shape 247">
            <a:extLst>
              <a:ext uri="{FF2B5EF4-FFF2-40B4-BE49-F238E27FC236}">
                <a16:creationId xmlns:a16="http://schemas.microsoft.com/office/drawing/2014/main" id="{3018B18D-7217-73EB-4355-A0D57082C7FB}"/>
              </a:ext>
            </a:extLst>
          </p:cNvPr>
          <p:cNvSpPr>
            <a:spLocks noGrp="1"/>
          </p:cNvSpPr>
          <p:nvPr>
            <p:ph type="title"/>
          </p:nvPr>
        </p:nvSpPr>
        <p:spPr>
          <a:xfrm>
            <a:off x="786384" y="339213"/>
            <a:ext cx="3933099" cy="3089787"/>
          </a:xfrm>
          <a:prstGeom prst="rect">
            <a:avLst/>
          </a:prstGeom>
        </p:spPr>
        <p:txBody>
          <a:bodyPr anchor="b">
            <a:normAutofit fontScale="90000"/>
          </a:bodyPr>
          <a:lstStyle>
            <a:lvl1pPr algn="l" defTabSz="457200">
              <a:defRPr sz="3100" b="1">
                <a:solidFill>
                  <a:srgbClr val="323333"/>
                </a:solidFill>
                <a:latin typeface="+mj-lt"/>
                <a:ea typeface="+mj-ea"/>
                <a:cs typeface="+mj-cs"/>
                <a:sym typeface="Helvetica"/>
              </a:defRPr>
            </a:lvl1pPr>
          </a:lstStyle>
          <a:p>
            <a:r>
              <a:rPr lang="en-US" sz="4800" dirty="0">
                <a:solidFill>
                  <a:schemeClr val="bg1"/>
                </a:solidFill>
              </a:rPr>
              <a:t>Australia</a:t>
            </a:r>
            <a:br>
              <a:rPr lang="en-US" sz="4800" dirty="0">
                <a:solidFill>
                  <a:schemeClr val="bg1"/>
                </a:solidFill>
              </a:rPr>
            </a:br>
            <a:r>
              <a:rPr lang="en-US" sz="4800" dirty="0">
                <a:solidFill>
                  <a:schemeClr val="bg1"/>
                </a:solidFill>
              </a:rPr>
              <a:t>Suicides After the 1996-1997 “Buyback”</a:t>
            </a:r>
          </a:p>
        </p:txBody>
      </p:sp>
      <p:pic>
        <p:nvPicPr>
          <p:cNvPr id="2" name="image27.png">
            <a:extLst>
              <a:ext uri="{FF2B5EF4-FFF2-40B4-BE49-F238E27FC236}">
                <a16:creationId xmlns:a16="http://schemas.microsoft.com/office/drawing/2014/main" id="{E269CBE1-1294-D9EC-DE28-341C05860876}"/>
              </a:ext>
            </a:extLst>
          </p:cNvPr>
          <p:cNvPicPr>
            <a:picLocks noChangeAspect="1"/>
          </p:cNvPicPr>
          <p:nvPr/>
        </p:nvPicPr>
        <p:blipFill>
          <a:blip r:embed="rId2"/>
          <a:stretch>
            <a:fillRect/>
          </a:stretch>
        </p:blipFill>
        <p:spPr>
          <a:xfrm>
            <a:off x="5323267" y="27270"/>
            <a:ext cx="6841087" cy="6704037"/>
          </a:xfrm>
          <a:prstGeom prst="rect">
            <a:avLst/>
          </a:prstGeom>
          <a:ln w="12700">
            <a:miter lim="400000"/>
          </a:ln>
        </p:spPr>
      </p:pic>
    </p:spTree>
    <p:extLst>
      <p:ext uri="{BB962C8B-B14F-4D97-AF65-F5344CB8AC3E}">
        <p14:creationId xmlns:p14="http://schemas.microsoft.com/office/powerpoint/2010/main" val="234430939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0C66A2-4E19-B250-83E0-D3816A424E8A}"/>
              </a:ext>
            </a:extLst>
          </p:cNvPr>
          <p:cNvSpPr>
            <a:spLocks noGrp="1"/>
          </p:cNvSpPr>
          <p:nvPr>
            <p:ph type="title"/>
          </p:nvPr>
        </p:nvSpPr>
        <p:spPr>
          <a:xfrm>
            <a:off x="686834" y="1153572"/>
            <a:ext cx="3200400" cy="4461163"/>
          </a:xfrm>
        </p:spPr>
        <p:txBody>
          <a:bodyPr>
            <a:normAutofit/>
          </a:bodyPr>
          <a:lstStyle/>
          <a:p>
            <a:r>
              <a:rPr lang="en-US">
                <a:solidFill>
                  <a:srgbClr val="FFFFFF"/>
                </a:solidFill>
              </a:rPr>
              <a:t>Reducing Crime Isn’t Rocket Science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66BE938-4D60-605C-2068-0DD8496ADAE5}"/>
              </a:ext>
            </a:extLst>
          </p:cNvPr>
          <p:cNvSpPr>
            <a:spLocks noGrp="1"/>
          </p:cNvSpPr>
          <p:nvPr>
            <p:ph idx="1"/>
          </p:nvPr>
        </p:nvSpPr>
        <p:spPr>
          <a:xfrm>
            <a:off x="4447308" y="591344"/>
            <a:ext cx="6906491" cy="5585619"/>
          </a:xfrm>
        </p:spPr>
        <p:txBody>
          <a:bodyPr anchor="ctr">
            <a:normAutofit/>
          </a:bodyPr>
          <a:lstStyle/>
          <a:p>
            <a:r>
              <a:rPr lang="en-US" dirty="0">
                <a:latin typeface="Calibri" panose="020F0502020204030204" pitchFamily="34" charset="0"/>
                <a:cs typeface="Calibri" panose="020F0502020204030204" pitchFamily="34" charset="0"/>
              </a:rPr>
              <a:t>Stating the obvious</a:t>
            </a:r>
          </a:p>
          <a:p>
            <a:r>
              <a:rPr lang="en-US" dirty="0">
                <a:latin typeface="Calibri" panose="020F0502020204030204" pitchFamily="34" charset="0"/>
                <a:cs typeface="Calibri" panose="020F0502020204030204" pitchFamily="34" charset="0"/>
              </a:rPr>
              <a:t>If you make it riskier for criminals to commit crime, you will have less crime. </a:t>
            </a:r>
          </a:p>
          <a:p>
            <a:r>
              <a:rPr lang="en-US" dirty="0">
                <a:latin typeface="Calibri" panose="020F0502020204030204" pitchFamily="34" charset="0"/>
                <a:cs typeface="Calibri" panose="020F0502020204030204" pitchFamily="34" charset="0"/>
              </a:rPr>
              <a:t>You can make it riskier with higher arrest or conviction rates, longer prison sentences, or the death penalty. (An example dealing with the death penalty.)</a:t>
            </a:r>
          </a:p>
          <a:p>
            <a:r>
              <a:rPr lang="en-US" dirty="0">
                <a:latin typeface="Calibri" panose="020F0502020204030204" pitchFamily="34" charset="0"/>
                <a:cs typeface="Calibri" panose="020F0502020204030204" pitchFamily="34" charset="0"/>
              </a:rPr>
              <a:t>But you can also make it riskier for criminals to commit crime by making it possible for victims to defend themselves.</a:t>
            </a:r>
          </a:p>
        </p:txBody>
      </p:sp>
    </p:spTree>
    <p:extLst>
      <p:ext uri="{BB962C8B-B14F-4D97-AF65-F5344CB8AC3E}">
        <p14:creationId xmlns:p14="http://schemas.microsoft.com/office/powerpoint/2010/main" val="531896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59832A-86C3-7E4B-F28B-6F7510435CF1}"/>
              </a:ext>
            </a:extLst>
          </p:cNvPr>
          <p:cNvSpPr>
            <a:spLocks noGrp="1"/>
          </p:cNvSpPr>
          <p:nvPr>
            <p:ph type="title"/>
          </p:nvPr>
        </p:nvSpPr>
        <p:spPr>
          <a:xfrm>
            <a:off x="686834" y="1153572"/>
            <a:ext cx="3200400" cy="4461163"/>
          </a:xfrm>
        </p:spPr>
        <p:txBody>
          <a:bodyPr>
            <a:normAutofit/>
          </a:bodyPr>
          <a:lstStyle/>
          <a:p>
            <a:r>
              <a:rPr lang="en-US" sz="3700">
                <a:solidFill>
                  <a:srgbClr val="FFFFFF"/>
                </a:solidFill>
              </a:rPr>
              <a:t>Police are Extremely Important, but They Have a Difficult Job and Arrive After the Crime Occurs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073E019-E68F-AEE6-5F4A-2822E57C88BC}"/>
              </a:ext>
            </a:extLst>
          </p:cNvPr>
          <p:cNvSpPr>
            <a:spLocks noGrp="1"/>
          </p:cNvSpPr>
          <p:nvPr>
            <p:ph idx="1"/>
          </p:nvPr>
        </p:nvSpPr>
        <p:spPr>
          <a:xfrm>
            <a:off x="4294414" y="195943"/>
            <a:ext cx="7059385" cy="6342969"/>
          </a:xfrm>
        </p:spPr>
        <p:txBody>
          <a:bodyPr anchor="ctr">
            <a:normAutofit/>
          </a:bodyPr>
          <a:lstStyle/>
          <a:p>
            <a:r>
              <a:rPr lang="en-US" sz="2200" dirty="0">
                <a:latin typeface="Calibri" panose="020F0502020204030204" pitchFamily="34" charset="0"/>
                <a:cs typeface="Calibri" panose="020F0502020204030204" pitchFamily="34" charset="0"/>
              </a:rPr>
              <a:t>In 2024, Argentina had about 410,000 police officers</a:t>
            </a:r>
          </a:p>
          <a:p>
            <a:r>
              <a:rPr lang="en-US" sz="2200" dirty="0">
                <a:latin typeface="Calibri" panose="020F0502020204030204" pitchFamily="34" charset="0"/>
                <a:cs typeface="Calibri" panose="020F0502020204030204" pitchFamily="34" charset="0"/>
              </a:rPr>
              <a:t>That is about 8.8 officers per 1,000 people. In Buenos Aires, there is also about 8 officers per 1,000.</a:t>
            </a:r>
          </a:p>
          <a:p>
            <a:r>
              <a:rPr lang="en-US" sz="2200" dirty="0">
                <a:latin typeface="Calibri" panose="020F0502020204030204" pitchFamily="34" charset="0"/>
                <a:cs typeface="Calibri" panose="020F0502020204030204" pitchFamily="34" charset="0"/>
              </a:rPr>
              <a:t>But not all the officers will be on duty at the same time. Suppose with different shifts and vacations and some officers being administrators that one-third are on duty at any given time, you will have 2.95 officers on duty at any point in time to protect 1,000 people.</a:t>
            </a:r>
          </a:p>
          <a:p>
            <a:r>
              <a:rPr lang="en-US" sz="2200" dirty="0">
                <a:latin typeface="Calibri" panose="020F0502020204030204" pitchFamily="34" charset="0"/>
                <a:cs typeface="Calibri" panose="020F0502020204030204" pitchFamily="34" charset="0"/>
              </a:rPr>
              <a:t>Police will virtually always arrive on the crime scene after the crime occurs.</a:t>
            </a:r>
          </a:p>
          <a:p>
            <a:r>
              <a:rPr lang="en-US" sz="2200" dirty="0">
                <a:latin typeface="Calibri" panose="020F0502020204030204" pitchFamily="34" charset="0"/>
                <a:cs typeface="Calibri" panose="020F0502020204030204" pitchFamily="34" charset="0"/>
              </a:rPr>
              <a:t>Response time in the city Buenos Aires for serious violent crime with the criminal still there is around 5 minutes. 3.1 Seconds to answer phone call.</a:t>
            </a:r>
          </a:p>
          <a:p>
            <a:r>
              <a:rPr lang="en-US" sz="2200" dirty="0">
                <a:latin typeface="Calibri" panose="020F0502020204030204" pitchFamily="34" charset="0"/>
                <a:cs typeface="Calibri" panose="020F0502020204030204" pitchFamily="34" charset="0"/>
              </a:rPr>
              <a:t>As noted, most crimes are never reported to the police.</a:t>
            </a:r>
          </a:p>
          <a:p>
            <a:r>
              <a:rPr lang="en-US" sz="2200" dirty="0">
                <a:latin typeface="Calibri" panose="020F0502020204030204" pitchFamily="34" charset="0"/>
                <a:cs typeface="Calibri" panose="020F0502020204030204" pitchFamily="34" charset="0"/>
              </a:rPr>
              <a:t>People are frequently only able to call police when the crime is finished.</a:t>
            </a:r>
          </a:p>
        </p:txBody>
      </p:sp>
    </p:spTree>
    <p:extLst>
      <p:ext uri="{BB962C8B-B14F-4D97-AF65-F5344CB8AC3E}">
        <p14:creationId xmlns:p14="http://schemas.microsoft.com/office/powerpoint/2010/main" val="2426036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789E65-2157-8AF6-2729-105836822EED}"/>
              </a:ext>
            </a:extLst>
          </p:cNvPr>
          <p:cNvPicPr>
            <a:picLocks noChangeAspect="1"/>
          </p:cNvPicPr>
          <p:nvPr/>
        </p:nvPicPr>
        <p:blipFill>
          <a:blip r:embed="rId2"/>
          <a:stretch>
            <a:fillRect/>
          </a:stretch>
        </p:blipFill>
        <p:spPr>
          <a:xfrm>
            <a:off x="-74428" y="0"/>
            <a:ext cx="12293602" cy="6858000"/>
          </a:xfrm>
          <a:prstGeom prst="rect">
            <a:avLst/>
          </a:prstGeom>
        </p:spPr>
      </p:pic>
    </p:spTree>
    <p:extLst>
      <p:ext uri="{BB962C8B-B14F-4D97-AF65-F5344CB8AC3E}">
        <p14:creationId xmlns:p14="http://schemas.microsoft.com/office/powerpoint/2010/main" val="912748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EF7DECBB-8B85-C7D0-A3A4-EC389A47E68B}"/>
              </a:ext>
            </a:extLst>
          </p:cNvPr>
          <p:cNvGraphicFramePr>
            <a:graphicFrameLocks noGrp="1"/>
          </p:cNvGraphicFramePr>
          <p:nvPr>
            <p:ph idx="1"/>
          </p:nvPr>
        </p:nvGraphicFramePr>
        <p:xfrm>
          <a:off x="882869" y="357352"/>
          <a:ext cx="10762593" cy="6132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6371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EF7DECBB-8B85-C7D0-A3A4-EC389A47E68B}"/>
              </a:ext>
            </a:extLst>
          </p:cNvPr>
          <p:cNvGraphicFramePr>
            <a:graphicFrameLocks noGrp="1"/>
          </p:cNvGraphicFramePr>
          <p:nvPr>
            <p:ph idx="1"/>
          </p:nvPr>
        </p:nvGraphicFramePr>
        <p:xfrm>
          <a:off x="838200" y="109330"/>
          <a:ext cx="10515600" cy="6380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6080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880" y="-1"/>
            <a:ext cx="9193427" cy="66602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3569261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16042</TotalTime>
  <Words>1694</Words>
  <Application>Microsoft Macintosh PowerPoint</Application>
  <PresentationFormat>Widescreen</PresentationFormat>
  <Paragraphs>83</Paragraphs>
  <Slides>34</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0" baseType="lpstr">
      <vt:lpstr>Aptos</vt:lpstr>
      <vt:lpstr>Aptos Display</vt:lpstr>
      <vt:lpstr>Arial</vt:lpstr>
      <vt:lpstr>Calibri</vt:lpstr>
      <vt:lpstr>Office Theme</vt:lpstr>
      <vt:lpstr>Chart</vt:lpstr>
      <vt:lpstr>Making People Safer</vt:lpstr>
      <vt:lpstr>PowerPoint Presentation</vt:lpstr>
      <vt:lpstr>PowerPoint Presentation</vt:lpstr>
      <vt:lpstr>Reducing Crime Isn’t Rocket Science</vt:lpstr>
      <vt:lpstr>Police are Extremely Important, but They Have a Difficult Job and Arrive After the Crime Occurs</vt:lpstr>
      <vt:lpstr>PowerPoint Presentation</vt:lpstr>
      <vt:lpstr>PowerPoint Presentation</vt:lpstr>
      <vt:lpstr>PowerPoint Presentation</vt:lpstr>
      <vt:lpstr>PowerPoint Presentation</vt:lpstr>
      <vt:lpstr>PowerPoint Presentation</vt:lpstr>
      <vt:lpstr>PowerPoint Presentation</vt:lpstr>
      <vt:lpstr>Republic of Ireland’s murder rate</vt:lpstr>
      <vt:lpstr>PowerPoint Presentation</vt:lpstr>
      <vt:lpstr>PowerPoint Presentation</vt:lpstr>
      <vt:lpstr>PowerPoint Presentation</vt:lpstr>
      <vt:lpstr>Predictions of what would happen to Homicide Rates in Brazil by increasing gun licenses</vt:lpstr>
      <vt:lpstr>PowerPoint Presentation</vt:lpstr>
      <vt:lpstr>PowerPoint Presentation</vt:lpstr>
      <vt:lpstr>PowerPoint Presentation</vt:lpstr>
      <vt:lpstr>PowerPoint Presentation</vt:lpstr>
      <vt:lpstr>Video goes here</vt:lpstr>
      <vt:lpstr>Do Armed Civilians Stop Active Shooters More Effectively Than Uniformed Police?</vt:lpstr>
      <vt:lpstr>Understanding the difficult job that uniformed police have</vt:lpstr>
      <vt:lpstr>Of the 615 Active Shootings from 2014 to 2025, 225 Total Instances were Stopped by an Armed Civilian &amp; 189 Cases were Stopped by Police</vt:lpstr>
      <vt:lpstr>Who benefits the most from owning guns?</vt:lpstr>
      <vt:lpstr>Comparing Defensive Gun Use to Other Methods of Self Defense</vt:lpstr>
      <vt:lpstr>Mass Public Shootings</vt:lpstr>
      <vt:lpstr>Why are mass murderers attracted to gun-free zones?</vt:lpstr>
      <vt:lpstr>PowerPoint Presentation</vt:lpstr>
      <vt:lpstr>PowerPoint Presentation</vt:lpstr>
      <vt:lpstr>Making People Safer</vt:lpstr>
      <vt:lpstr>Australia’s Experience</vt:lpstr>
      <vt:lpstr>Australia Homicides After the 1996-1997 “Buyback”</vt:lpstr>
      <vt:lpstr>Australia Suicides After the 1996-1997 “Buyback”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Lott</dc:creator>
  <cp:lastModifiedBy>John Lott</cp:lastModifiedBy>
  <cp:revision>42</cp:revision>
  <dcterms:created xsi:type="dcterms:W3CDTF">2025-06-25T22:07:27Z</dcterms:created>
  <dcterms:modified xsi:type="dcterms:W3CDTF">2026-08-18T18:27:21Z</dcterms:modified>
</cp:coreProperties>
</file>