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66" r:id="rId3"/>
    <p:sldId id="398" r:id="rId4"/>
    <p:sldId id="403" r:id="rId5"/>
    <p:sldId id="367" r:id="rId6"/>
    <p:sldId id="368" r:id="rId7"/>
    <p:sldId id="405" r:id="rId8"/>
    <p:sldId id="369" r:id="rId9"/>
    <p:sldId id="370" r:id="rId10"/>
    <p:sldId id="371" r:id="rId11"/>
    <p:sldId id="372" r:id="rId12"/>
    <p:sldId id="256" r:id="rId13"/>
    <p:sldId id="408" r:id="rId14"/>
    <p:sldId id="401" r:id="rId15"/>
    <p:sldId id="415" r:id="rId16"/>
    <p:sldId id="416" r:id="rId17"/>
    <p:sldId id="417" r:id="rId18"/>
    <p:sldId id="418" r:id="rId19"/>
    <p:sldId id="419" r:id="rId20"/>
    <p:sldId id="420" r:id="rId21"/>
    <p:sldId id="399" r:id="rId22"/>
    <p:sldId id="381" r:id="rId23"/>
    <p:sldId id="283" r:id="rId24"/>
    <p:sldId id="414" r:id="rId25"/>
    <p:sldId id="409" r:id="rId26"/>
    <p:sldId id="421" r:id="rId27"/>
    <p:sldId id="273" r:id="rId28"/>
    <p:sldId id="274" r:id="rId29"/>
    <p:sldId id="278" r:id="rId30"/>
    <p:sldId id="279" r:id="rId31"/>
    <p:sldId id="276" r:id="rId32"/>
    <p:sldId id="280" r:id="rId33"/>
    <p:sldId id="411" r:id="rId34"/>
    <p:sldId id="412" r:id="rId35"/>
    <p:sldId id="266" r:id="rId36"/>
    <p:sldId id="383" r:id="rId37"/>
    <p:sldId id="413" r:id="rId38"/>
    <p:sldId id="407" r:id="rId39"/>
    <p:sldId id="397" r:id="rId40"/>
    <p:sldId id="285" r:id="rId41"/>
    <p:sldId id="396" r:id="rId42"/>
    <p:sldId id="286" r:id="rId43"/>
    <p:sldId id="289" r:id="rId44"/>
    <p:sldId id="294" r:id="rId45"/>
    <p:sldId id="295" r:id="rId46"/>
    <p:sldId id="2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p:restoredTop sz="96327"/>
  </p:normalViewPr>
  <p:slideViewPr>
    <p:cSldViewPr snapToGrid="0">
      <p:cViewPr varScale="1">
        <p:scale>
          <a:sx n="127" d="100"/>
          <a:sy n="127"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2052C-65CB-4C2E-8F2A-93B5A3D776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DF022A-2508-48A7-A615-60EFADA6099E}">
      <dgm:prSet/>
      <dgm:spPr/>
      <dgm:t>
        <a:bodyPr/>
        <a:lstStyle/>
        <a:p>
          <a:r>
            <a:rPr lang="en-US" b="1" dirty="0"/>
            <a:t>If guns on net are bad, it should be easy to find places where gun bans have lowered murder/homicide rates. Right?</a:t>
          </a:r>
          <a:endParaRPr lang="en-US" dirty="0"/>
        </a:p>
      </dgm:t>
    </dgm:pt>
    <dgm:pt modelId="{74D5D54B-3412-4B74-A892-054A853AFB6F}" type="parTrans" cxnId="{B282AE75-7044-48C4-9DD0-599F0BE59AB2}">
      <dgm:prSet/>
      <dgm:spPr/>
      <dgm:t>
        <a:bodyPr/>
        <a:lstStyle/>
        <a:p>
          <a:endParaRPr lang="en-US"/>
        </a:p>
      </dgm:t>
    </dgm:pt>
    <dgm:pt modelId="{4D5D225B-CBD8-44F9-8661-476F47C78C91}" type="sibTrans" cxnId="{B282AE75-7044-48C4-9DD0-599F0BE59AB2}">
      <dgm:prSet/>
      <dgm:spPr/>
      <dgm:t>
        <a:bodyPr/>
        <a:lstStyle/>
        <a:p>
          <a:endParaRPr lang="en-US"/>
        </a:p>
      </dgm:t>
    </dgm:pt>
    <dgm:pt modelId="{62869789-FD85-4B3E-88CB-FD105606BD3D}">
      <dgm:prSet/>
      <dgm:spPr/>
      <dgm:t>
        <a:bodyPr/>
        <a:lstStyle/>
        <a:p>
          <a:r>
            <a:rPr lang="en-US" b="1" dirty="0"/>
            <a:t>Just out of randomness, you would expect to find a few times where murder/homicide rates went down.</a:t>
          </a:r>
          <a:endParaRPr lang="en-US" dirty="0"/>
        </a:p>
      </dgm:t>
    </dgm:pt>
    <dgm:pt modelId="{851809BA-5BE4-48A0-813A-24C79B6EEAE9}" type="parTrans" cxnId="{DA02FEC9-2110-4580-A737-A3E9C8CAE9D4}">
      <dgm:prSet/>
      <dgm:spPr/>
      <dgm:t>
        <a:bodyPr/>
        <a:lstStyle/>
        <a:p>
          <a:endParaRPr lang="en-US"/>
        </a:p>
      </dgm:t>
    </dgm:pt>
    <dgm:pt modelId="{CC03EE59-DD07-4EA5-B189-9F4269405AFD}" type="sibTrans" cxnId="{DA02FEC9-2110-4580-A737-A3E9C8CAE9D4}">
      <dgm:prSet/>
      <dgm:spPr/>
      <dgm:t>
        <a:bodyPr/>
        <a:lstStyle/>
        <a:p>
          <a:endParaRPr lang="en-US"/>
        </a:p>
      </dgm:t>
    </dgm:pt>
    <dgm:pt modelId="{A98AB7C3-0887-7247-A57E-B3653ED372E3}">
      <dgm:prSet/>
      <dgm:spPr/>
      <dgm:t>
        <a:bodyPr/>
        <a:lstStyle/>
        <a:p>
          <a:r>
            <a:rPr lang="en-US" b="1"/>
            <a:t>Every single time murder/homicide rates have gone up.</a:t>
          </a:r>
          <a:endParaRPr lang="en-US" dirty="0"/>
        </a:p>
      </dgm:t>
    </dgm:pt>
    <dgm:pt modelId="{C3832F45-0A6C-4640-93B1-4A3E590C8C8B}" type="parTrans" cxnId="{5BACC31A-D99E-A540-B153-9B4EBA146B26}">
      <dgm:prSet/>
      <dgm:spPr/>
      <dgm:t>
        <a:bodyPr/>
        <a:lstStyle/>
        <a:p>
          <a:endParaRPr lang="en-US"/>
        </a:p>
      </dgm:t>
    </dgm:pt>
    <dgm:pt modelId="{D7CD3CFF-0C6F-0946-A13B-7E2C24FCA6D2}" type="sibTrans" cxnId="{5BACC31A-D99E-A540-B153-9B4EBA146B26}">
      <dgm:prSet/>
      <dgm:spPr/>
      <dgm:t>
        <a:bodyPr/>
        <a:lstStyle/>
        <a:p>
          <a:endParaRPr lang="en-US"/>
        </a:p>
      </dgm:t>
    </dgm:pt>
    <dgm:pt modelId="{2AC72C48-F73E-1E48-90E1-DF3E4BFD55E7}">
      <dgm:prSet/>
      <dgm:spPr/>
      <dgm:t>
        <a:bodyPr/>
        <a:lstStyle/>
        <a:p>
          <a:r>
            <a:rPr lang="en-US" b="1" dirty="0"/>
            <a:t>But I can’t find such a place.</a:t>
          </a:r>
          <a:endParaRPr lang="en-US" dirty="0"/>
        </a:p>
      </dgm:t>
    </dgm:pt>
    <dgm:pt modelId="{15CA074A-EF8D-334A-8AF1-F8C76466E69E}" type="parTrans" cxnId="{A07AB5AF-8B5C-A843-AA5A-6BF972A8825F}">
      <dgm:prSet/>
      <dgm:spPr/>
      <dgm:t>
        <a:bodyPr/>
        <a:lstStyle/>
        <a:p>
          <a:endParaRPr lang="en-US"/>
        </a:p>
      </dgm:t>
    </dgm:pt>
    <dgm:pt modelId="{87EF8B94-363A-7140-8B3F-D06BDAE1EB39}" type="sibTrans" cxnId="{A07AB5AF-8B5C-A843-AA5A-6BF972A8825F}">
      <dgm:prSet/>
      <dgm:spPr/>
      <dgm:t>
        <a:bodyPr/>
        <a:lstStyle/>
        <a:p>
          <a:endParaRPr lang="en-US"/>
        </a:p>
      </dgm:t>
    </dgm:pt>
    <dgm:pt modelId="{3E1DDBF9-1FD0-A644-BCA5-EA08CFD560A8}" type="pres">
      <dgm:prSet presAssocID="{9BC2052C-65CB-4C2E-8F2A-93B5A3D7763C}" presName="linear" presStyleCnt="0">
        <dgm:presLayoutVars>
          <dgm:animLvl val="lvl"/>
          <dgm:resizeHandles val="exact"/>
        </dgm:presLayoutVars>
      </dgm:prSet>
      <dgm:spPr/>
    </dgm:pt>
    <dgm:pt modelId="{90E2E600-04C0-434E-8140-86BC62157730}" type="pres">
      <dgm:prSet presAssocID="{D1DF022A-2508-48A7-A615-60EFADA6099E}" presName="parentText" presStyleLbl="node1" presStyleIdx="0" presStyleCnt="4" custScaleY="169370">
        <dgm:presLayoutVars>
          <dgm:chMax val="0"/>
          <dgm:bulletEnabled val="1"/>
        </dgm:presLayoutVars>
      </dgm:prSet>
      <dgm:spPr/>
    </dgm:pt>
    <dgm:pt modelId="{C886CFBC-23C3-3341-8180-D63ED1DE5AC7}" type="pres">
      <dgm:prSet presAssocID="{4D5D225B-CBD8-44F9-8661-476F47C78C91}" presName="spacer" presStyleCnt="0"/>
      <dgm:spPr/>
    </dgm:pt>
    <dgm:pt modelId="{EC7C6A28-1F9C-E143-9D1E-E4583E713AE8}" type="pres">
      <dgm:prSet presAssocID="{62869789-FD85-4B3E-88CB-FD105606BD3D}" presName="parentText" presStyleLbl="node1" presStyleIdx="1" presStyleCnt="4" custScaleY="114480">
        <dgm:presLayoutVars>
          <dgm:chMax val="0"/>
          <dgm:bulletEnabled val="1"/>
        </dgm:presLayoutVars>
      </dgm:prSet>
      <dgm:spPr/>
    </dgm:pt>
    <dgm:pt modelId="{B76AFEF9-0439-E24F-8BF1-BA5288B147DA}" type="pres">
      <dgm:prSet presAssocID="{CC03EE59-DD07-4EA5-B189-9F4269405AFD}" presName="spacer" presStyleCnt="0"/>
      <dgm:spPr/>
    </dgm:pt>
    <dgm:pt modelId="{87DDAD9D-2CCD-D74F-9636-A5536EF932F6}" type="pres">
      <dgm:prSet presAssocID="{2AC72C48-F73E-1E48-90E1-DF3E4BFD55E7}" presName="parentText" presStyleLbl="node1" presStyleIdx="2" presStyleCnt="4">
        <dgm:presLayoutVars>
          <dgm:chMax val="0"/>
          <dgm:bulletEnabled val="1"/>
        </dgm:presLayoutVars>
      </dgm:prSet>
      <dgm:spPr/>
    </dgm:pt>
    <dgm:pt modelId="{C973C2ED-C5D8-2C4A-8912-FBBDA217B1E1}" type="pres">
      <dgm:prSet presAssocID="{87EF8B94-363A-7140-8B3F-D06BDAE1EB39}" presName="spacer" presStyleCnt="0"/>
      <dgm:spPr/>
    </dgm:pt>
    <dgm:pt modelId="{26A8B4E0-D0B6-AB46-B8AD-4B1F9226106C}" type="pres">
      <dgm:prSet presAssocID="{A98AB7C3-0887-7247-A57E-B3653ED372E3}" presName="parentText" presStyleLbl="node1" presStyleIdx="3" presStyleCnt="4">
        <dgm:presLayoutVars>
          <dgm:chMax val="0"/>
          <dgm:bulletEnabled val="1"/>
        </dgm:presLayoutVars>
      </dgm:prSet>
      <dgm:spPr/>
    </dgm:pt>
  </dgm:ptLst>
  <dgm:cxnLst>
    <dgm:cxn modelId="{590E591A-75E2-2640-9EEC-8818D4FA5A70}" type="presOf" srcId="{62869789-FD85-4B3E-88CB-FD105606BD3D}" destId="{EC7C6A28-1F9C-E143-9D1E-E4583E713AE8}" srcOrd="0" destOrd="0" presId="urn:microsoft.com/office/officeart/2005/8/layout/vList2"/>
    <dgm:cxn modelId="{5BACC31A-D99E-A540-B153-9B4EBA146B26}" srcId="{9BC2052C-65CB-4C2E-8F2A-93B5A3D7763C}" destId="{A98AB7C3-0887-7247-A57E-B3653ED372E3}" srcOrd="3" destOrd="0" parTransId="{C3832F45-0A6C-4640-93B1-4A3E590C8C8B}" sibTransId="{D7CD3CFF-0C6F-0946-A13B-7E2C24FCA6D2}"/>
    <dgm:cxn modelId="{89D0F949-D1DC-3B43-98D8-32D1CB836D70}" type="presOf" srcId="{9BC2052C-65CB-4C2E-8F2A-93B5A3D7763C}" destId="{3E1DDBF9-1FD0-A644-BCA5-EA08CFD560A8}" srcOrd="0" destOrd="0" presId="urn:microsoft.com/office/officeart/2005/8/layout/vList2"/>
    <dgm:cxn modelId="{70421264-AD27-454E-B6F5-FAAA117B8FEA}" type="presOf" srcId="{D1DF022A-2508-48A7-A615-60EFADA6099E}" destId="{90E2E600-04C0-434E-8140-86BC62157730}" srcOrd="0" destOrd="0" presId="urn:microsoft.com/office/officeart/2005/8/layout/vList2"/>
    <dgm:cxn modelId="{B282AE75-7044-48C4-9DD0-599F0BE59AB2}" srcId="{9BC2052C-65CB-4C2E-8F2A-93B5A3D7763C}" destId="{D1DF022A-2508-48A7-A615-60EFADA6099E}" srcOrd="0" destOrd="0" parTransId="{74D5D54B-3412-4B74-A892-054A853AFB6F}" sibTransId="{4D5D225B-CBD8-44F9-8661-476F47C78C91}"/>
    <dgm:cxn modelId="{3C474E7E-13BC-F846-B575-79F699ABF21B}" type="presOf" srcId="{2AC72C48-F73E-1E48-90E1-DF3E4BFD55E7}" destId="{87DDAD9D-2CCD-D74F-9636-A5536EF932F6}" srcOrd="0" destOrd="0" presId="urn:microsoft.com/office/officeart/2005/8/layout/vList2"/>
    <dgm:cxn modelId="{A07AB5AF-8B5C-A843-AA5A-6BF972A8825F}" srcId="{9BC2052C-65CB-4C2E-8F2A-93B5A3D7763C}" destId="{2AC72C48-F73E-1E48-90E1-DF3E4BFD55E7}" srcOrd="2" destOrd="0" parTransId="{15CA074A-EF8D-334A-8AF1-F8C76466E69E}" sibTransId="{87EF8B94-363A-7140-8B3F-D06BDAE1EB39}"/>
    <dgm:cxn modelId="{30A8A9C6-A7E3-FB46-9DC5-D7C42F9A2BA0}" type="presOf" srcId="{A98AB7C3-0887-7247-A57E-B3653ED372E3}" destId="{26A8B4E0-D0B6-AB46-B8AD-4B1F9226106C}" srcOrd="0" destOrd="0" presId="urn:microsoft.com/office/officeart/2005/8/layout/vList2"/>
    <dgm:cxn modelId="{DA02FEC9-2110-4580-A737-A3E9C8CAE9D4}" srcId="{9BC2052C-65CB-4C2E-8F2A-93B5A3D7763C}" destId="{62869789-FD85-4B3E-88CB-FD105606BD3D}" srcOrd="1" destOrd="0" parTransId="{851809BA-5BE4-48A0-813A-24C79B6EEAE9}" sibTransId="{CC03EE59-DD07-4EA5-B189-9F4269405AFD}"/>
    <dgm:cxn modelId="{B5E8B281-64E6-7348-93BE-891DFD66C3AA}" type="presParOf" srcId="{3E1DDBF9-1FD0-A644-BCA5-EA08CFD560A8}" destId="{90E2E600-04C0-434E-8140-86BC62157730}" srcOrd="0" destOrd="0" presId="urn:microsoft.com/office/officeart/2005/8/layout/vList2"/>
    <dgm:cxn modelId="{811EFC22-DD6B-2741-B63D-E1F1772E9DAA}" type="presParOf" srcId="{3E1DDBF9-1FD0-A644-BCA5-EA08CFD560A8}" destId="{C886CFBC-23C3-3341-8180-D63ED1DE5AC7}" srcOrd="1" destOrd="0" presId="urn:microsoft.com/office/officeart/2005/8/layout/vList2"/>
    <dgm:cxn modelId="{387E10A3-969E-E14C-A05D-9CC5223FD5C1}" type="presParOf" srcId="{3E1DDBF9-1FD0-A644-BCA5-EA08CFD560A8}" destId="{EC7C6A28-1F9C-E143-9D1E-E4583E713AE8}" srcOrd="2" destOrd="0" presId="urn:microsoft.com/office/officeart/2005/8/layout/vList2"/>
    <dgm:cxn modelId="{FFF5EE49-B1A4-984F-8CCB-7997703671FB}" type="presParOf" srcId="{3E1DDBF9-1FD0-A644-BCA5-EA08CFD560A8}" destId="{B76AFEF9-0439-E24F-8BF1-BA5288B147DA}" srcOrd="3" destOrd="0" presId="urn:microsoft.com/office/officeart/2005/8/layout/vList2"/>
    <dgm:cxn modelId="{8AA6E28E-1588-7D49-B876-BC01CA21C650}" type="presParOf" srcId="{3E1DDBF9-1FD0-A644-BCA5-EA08CFD560A8}" destId="{87DDAD9D-2CCD-D74F-9636-A5536EF932F6}" srcOrd="4" destOrd="0" presId="urn:microsoft.com/office/officeart/2005/8/layout/vList2"/>
    <dgm:cxn modelId="{475DD56E-178B-BF4D-B3D3-CB03BD90B0A9}" type="presParOf" srcId="{3E1DDBF9-1FD0-A644-BCA5-EA08CFD560A8}" destId="{C973C2ED-C5D8-2C4A-8912-FBBDA217B1E1}" srcOrd="5" destOrd="0" presId="urn:microsoft.com/office/officeart/2005/8/layout/vList2"/>
    <dgm:cxn modelId="{385C98CD-D2FD-F140-BF61-2F13E30AA26E}" type="presParOf" srcId="{3E1DDBF9-1FD0-A644-BCA5-EA08CFD560A8}" destId="{26A8B4E0-D0B6-AB46-B8AD-4B1F922610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2052C-65CB-4C2E-8F2A-93B5A3D776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DF022A-2508-48A7-A615-60EFADA6099E}">
      <dgm:prSet/>
      <dgm:spPr/>
      <dgm:t>
        <a:bodyPr/>
        <a:lstStyle/>
        <a:p>
          <a:r>
            <a:rPr lang="en-US" b="1" dirty="0"/>
            <a:t>We have tried handgun bans in the United States: Washington, D.C. and Chicago</a:t>
          </a:r>
          <a:endParaRPr lang="en-US" dirty="0"/>
        </a:p>
      </dgm:t>
    </dgm:pt>
    <dgm:pt modelId="{74D5D54B-3412-4B74-A892-054A853AFB6F}" type="parTrans" cxnId="{B282AE75-7044-48C4-9DD0-599F0BE59AB2}">
      <dgm:prSet/>
      <dgm:spPr/>
      <dgm:t>
        <a:bodyPr/>
        <a:lstStyle/>
        <a:p>
          <a:endParaRPr lang="en-US"/>
        </a:p>
      </dgm:t>
    </dgm:pt>
    <dgm:pt modelId="{4D5D225B-CBD8-44F9-8661-476F47C78C91}" type="sibTrans" cxnId="{B282AE75-7044-48C4-9DD0-599F0BE59AB2}">
      <dgm:prSet/>
      <dgm:spPr/>
      <dgm:t>
        <a:bodyPr/>
        <a:lstStyle/>
        <a:p>
          <a:endParaRPr lang="en-US"/>
        </a:p>
      </dgm:t>
    </dgm:pt>
    <dgm:pt modelId="{3E1DDBF9-1FD0-A644-BCA5-EA08CFD560A8}" type="pres">
      <dgm:prSet presAssocID="{9BC2052C-65CB-4C2E-8F2A-93B5A3D7763C}" presName="linear" presStyleCnt="0">
        <dgm:presLayoutVars>
          <dgm:animLvl val="lvl"/>
          <dgm:resizeHandles val="exact"/>
        </dgm:presLayoutVars>
      </dgm:prSet>
      <dgm:spPr/>
    </dgm:pt>
    <dgm:pt modelId="{90E2E600-04C0-434E-8140-86BC62157730}" type="pres">
      <dgm:prSet presAssocID="{D1DF022A-2508-48A7-A615-60EFADA6099E}" presName="parentText" presStyleLbl="node1" presStyleIdx="0" presStyleCnt="1" custScaleY="54784">
        <dgm:presLayoutVars>
          <dgm:chMax val="0"/>
          <dgm:bulletEnabled val="1"/>
        </dgm:presLayoutVars>
      </dgm:prSet>
      <dgm:spPr/>
    </dgm:pt>
  </dgm:ptLst>
  <dgm:cxnLst>
    <dgm:cxn modelId="{89D0F949-D1DC-3B43-98D8-32D1CB836D70}" type="presOf" srcId="{9BC2052C-65CB-4C2E-8F2A-93B5A3D7763C}" destId="{3E1DDBF9-1FD0-A644-BCA5-EA08CFD560A8}" srcOrd="0" destOrd="0" presId="urn:microsoft.com/office/officeart/2005/8/layout/vList2"/>
    <dgm:cxn modelId="{70421264-AD27-454E-B6F5-FAAA117B8FEA}" type="presOf" srcId="{D1DF022A-2508-48A7-A615-60EFADA6099E}" destId="{90E2E600-04C0-434E-8140-86BC62157730}" srcOrd="0" destOrd="0" presId="urn:microsoft.com/office/officeart/2005/8/layout/vList2"/>
    <dgm:cxn modelId="{B282AE75-7044-48C4-9DD0-599F0BE59AB2}" srcId="{9BC2052C-65CB-4C2E-8F2A-93B5A3D7763C}" destId="{D1DF022A-2508-48A7-A615-60EFADA6099E}" srcOrd="0" destOrd="0" parTransId="{74D5D54B-3412-4B74-A892-054A853AFB6F}" sibTransId="{4D5D225B-CBD8-44F9-8661-476F47C78C91}"/>
    <dgm:cxn modelId="{B5E8B281-64E6-7348-93BE-891DFD66C3AA}" type="presParOf" srcId="{3E1DDBF9-1FD0-A644-BCA5-EA08CFD560A8}" destId="{90E2E600-04C0-434E-8140-86BC621577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2052C-65CB-4C2E-8F2A-93B5A3D776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DF022A-2508-48A7-A615-60EFADA6099E}">
      <dgm:prSet/>
      <dgm:spPr/>
      <dgm:t>
        <a:bodyPr/>
        <a:lstStyle/>
        <a:p>
          <a:r>
            <a:rPr lang="en-US" b="1" dirty="0"/>
            <a:t>Gun control advocates say that the bans in DC and Chicago weren’t fair tests, that unless you ban guns everyplace in a country you can’t expect it to work.</a:t>
          </a:r>
          <a:endParaRPr lang="en-US" dirty="0"/>
        </a:p>
      </dgm:t>
    </dgm:pt>
    <dgm:pt modelId="{74D5D54B-3412-4B74-A892-054A853AFB6F}" type="parTrans" cxnId="{B282AE75-7044-48C4-9DD0-599F0BE59AB2}">
      <dgm:prSet/>
      <dgm:spPr/>
      <dgm:t>
        <a:bodyPr/>
        <a:lstStyle/>
        <a:p>
          <a:endParaRPr lang="en-US"/>
        </a:p>
      </dgm:t>
    </dgm:pt>
    <dgm:pt modelId="{4D5D225B-CBD8-44F9-8661-476F47C78C91}" type="sibTrans" cxnId="{B282AE75-7044-48C4-9DD0-599F0BE59AB2}">
      <dgm:prSet/>
      <dgm:spPr/>
      <dgm:t>
        <a:bodyPr/>
        <a:lstStyle/>
        <a:p>
          <a:endParaRPr lang="en-US"/>
        </a:p>
      </dgm:t>
    </dgm:pt>
    <dgm:pt modelId="{A98AB7C3-0887-7247-A57E-B3653ED372E3}">
      <dgm:prSet/>
      <dgm:spPr/>
      <dgm:t>
        <a:bodyPr/>
        <a:lstStyle/>
        <a:p>
          <a:r>
            <a:rPr lang="en-US" b="1" dirty="0"/>
            <a:t>Yet, even when whole nations have banned guns, it hasn’t worked. Take a few island nations that have banned guns.</a:t>
          </a:r>
          <a:endParaRPr lang="en-US" dirty="0"/>
        </a:p>
      </dgm:t>
    </dgm:pt>
    <dgm:pt modelId="{C3832F45-0A6C-4640-93B1-4A3E590C8C8B}" type="parTrans" cxnId="{5BACC31A-D99E-A540-B153-9B4EBA146B26}">
      <dgm:prSet/>
      <dgm:spPr/>
      <dgm:t>
        <a:bodyPr/>
        <a:lstStyle/>
        <a:p>
          <a:endParaRPr lang="en-US"/>
        </a:p>
      </dgm:t>
    </dgm:pt>
    <dgm:pt modelId="{D7CD3CFF-0C6F-0946-A13B-7E2C24FCA6D2}" type="sibTrans" cxnId="{5BACC31A-D99E-A540-B153-9B4EBA146B26}">
      <dgm:prSet/>
      <dgm:spPr/>
      <dgm:t>
        <a:bodyPr/>
        <a:lstStyle/>
        <a:p>
          <a:endParaRPr lang="en-US"/>
        </a:p>
      </dgm:t>
    </dgm:pt>
    <dgm:pt modelId="{2AC72C48-F73E-1E48-90E1-DF3E4BFD55E7}">
      <dgm:prSet/>
      <dgm:spPr/>
      <dgm:t>
        <a:bodyPr/>
        <a:lstStyle/>
        <a:p>
          <a:r>
            <a:rPr lang="en-US" b="1" dirty="0"/>
            <a:t>But that can’t explain why murder rates went up. It might explain why they didn’t go down as they predicted, but criminals were able to obtain guns at those other places before the bans.</a:t>
          </a:r>
        </a:p>
      </dgm:t>
    </dgm:pt>
    <dgm:pt modelId="{15CA074A-EF8D-334A-8AF1-F8C76466E69E}" type="parTrans" cxnId="{A07AB5AF-8B5C-A843-AA5A-6BF972A8825F}">
      <dgm:prSet/>
      <dgm:spPr/>
      <dgm:t>
        <a:bodyPr/>
        <a:lstStyle/>
        <a:p>
          <a:endParaRPr lang="en-US"/>
        </a:p>
      </dgm:t>
    </dgm:pt>
    <dgm:pt modelId="{87EF8B94-363A-7140-8B3F-D06BDAE1EB39}" type="sibTrans" cxnId="{A07AB5AF-8B5C-A843-AA5A-6BF972A8825F}">
      <dgm:prSet/>
      <dgm:spPr/>
      <dgm:t>
        <a:bodyPr/>
        <a:lstStyle/>
        <a:p>
          <a:endParaRPr lang="en-US"/>
        </a:p>
      </dgm:t>
    </dgm:pt>
    <dgm:pt modelId="{3E1DDBF9-1FD0-A644-BCA5-EA08CFD560A8}" type="pres">
      <dgm:prSet presAssocID="{9BC2052C-65CB-4C2E-8F2A-93B5A3D7763C}" presName="linear" presStyleCnt="0">
        <dgm:presLayoutVars>
          <dgm:animLvl val="lvl"/>
          <dgm:resizeHandles val="exact"/>
        </dgm:presLayoutVars>
      </dgm:prSet>
      <dgm:spPr/>
    </dgm:pt>
    <dgm:pt modelId="{90E2E600-04C0-434E-8140-86BC62157730}" type="pres">
      <dgm:prSet presAssocID="{D1DF022A-2508-48A7-A615-60EFADA6099E}" presName="parentText" presStyleLbl="node1" presStyleIdx="0" presStyleCnt="3" custScaleY="169370">
        <dgm:presLayoutVars>
          <dgm:chMax val="0"/>
          <dgm:bulletEnabled val="1"/>
        </dgm:presLayoutVars>
      </dgm:prSet>
      <dgm:spPr/>
    </dgm:pt>
    <dgm:pt modelId="{C886CFBC-23C3-3341-8180-D63ED1DE5AC7}" type="pres">
      <dgm:prSet presAssocID="{4D5D225B-CBD8-44F9-8661-476F47C78C91}" presName="spacer" presStyleCnt="0"/>
      <dgm:spPr/>
    </dgm:pt>
    <dgm:pt modelId="{87DDAD9D-2CCD-D74F-9636-A5536EF932F6}" type="pres">
      <dgm:prSet presAssocID="{2AC72C48-F73E-1E48-90E1-DF3E4BFD55E7}" presName="parentText" presStyleLbl="node1" presStyleIdx="1" presStyleCnt="3">
        <dgm:presLayoutVars>
          <dgm:chMax val="0"/>
          <dgm:bulletEnabled val="1"/>
        </dgm:presLayoutVars>
      </dgm:prSet>
      <dgm:spPr/>
    </dgm:pt>
    <dgm:pt modelId="{C973C2ED-C5D8-2C4A-8912-FBBDA217B1E1}" type="pres">
      <dgm:prSet presAssocID="{87EF8B94-363A-7140-8B3F-D06BDAE1EB39}" presName="spacer" presStyleCnt="0"/>
      <dgm:spPr/>
    </dgm:pt>
    <dgm:pt modelId="{26A8B4E0-D0B6-AB46-B8AD-4B1F9226106C}" type="pres">
      <dgm:prSet presAssocID="{A98AB7C3-0887-7247-A57E-B3653ED372E3}" presName="parentText" presStyleLbl="node1" presStyleIdx="2" presStyleCnt="3">
        <dgm:presLayoutVars>
          <dgm:chMax val="0"/>
          <dgm:bulletEnabled val="1"/>
        </dgm:presLayoutVars>
      </dgm:prSet>
      <dgm:spPr/>
    </dgm:pt>
  </dgm:ptLst>
  <dgm:cxnLst>
    <dgm:cxn modelId="{5BACC31A-D99E-A540-B153-9B4EBA146B26}" srcId="{9BC2052C-65CB-4C2E-8F2A-93B5A3D7763C}" destId="{A98AB7C3-0887-7247-A57E-B3653ED372E3}" srcOrd="2" destOrd="0" parTransId="{C3832F45-0A6C-4640-93B1-4A3E590C8C8B}" sibTransId="{D7CD3CFF-0C6F-0946-A13B-7E2C24FCA6D2}"/>
    <dgm:cxn modelId="{89D0F949-D1DC-3B43-98D8-32D1CB836D70}" type="presOf" srcId="{9BC2052C-65CB-4C2E-8F2A-93B5A3D7763C}" destId="{3E1DDBF9-1FD0-A644-BCA5-EA08CFD560A8}" srcOrd="0" destOrd="0" presId="urn:microsoft.com/office/officeart/2005/8/layout/vList2"/>
    <dgm:cxn modelId="{70421264-AD27-454E-B6F5-FAAA117B8FEA}" type="presOf" srcId="{D1DF022A-2508-48A7-A615-60EFADA6099E}" destId="{90E2E600-04C0-434E-8140-86BC62157730}" srcOrd="0" destOrd="0" presId="urn:microsoft.com/office/officeart/2005/8/layout/vList2"/>
    <dgm:cxn modelId="{B282AE75-7044-48C4-9DD0-599F0BE59AB2}" srcId="{9BC2052C-65CB-4C2E-8F2A-93B5A3D7763C}" destId="{D1DF022A-2508-48A7-A615-60EFADA6099E}" srcOrd="0" destOrd="0" parTransId="{74D5D54B-3412-4B74-A892-054A853AFB6F}" sibTransId="{4D5D225B-CBD8-44F9-8661-476F47C78C91}"/>
    <dgm:cxn modelId="{3C474E7E-13BC-F846-B575-79F699ABF21B}" type="presOf" srcId="{2AC72C48-F73E-1E48-90E1-DF3E4BFD55E7}" destId="{87DDAD9D-2CCD-D74F-9636-A5536EF932F6}" srcOrd="0" destOrd="0" presId="urn:microsoft.com/office/officeart/2005/8/layout/vList2"/>
    <dgm:cxn modelId="{A07AB5AF-8B5C-A843-AA5A-6BF972A8825F}" srcId="{9BC2052C-65CB-4C2E-8F2A-93B5A3D7763C}" destId="{2AC72C48-F73E-1E48-90E1-DF3E4BFD55E7}" srcOrd="1" destOrd="0" parTransId="{15CA074A-EF8D-334A-8AF1-F8C76466E69E}" sibTransId="{87EF8B94-363A-7140-8B3F-D06BDAE1EB39}"/>
    <dgm:cxn modelId="{30A8A9C6-A7E3-FB46-9DC5-D7C42F9A2BA0}" type="presOf" srcId="{A98AB7C3-0887-7247-A57E-B3653ED372E3}" destId="{26A8B4E0-D0B6-AB46-B8AD-4B1F9226106C}" srcOrd="0" destOrd="0" presId="urn:microsoft.com/office/officeart/2005/8/layout/vList2"/>
    <dgm:cxn modelId="{B5E8B281-64E6-7348-93BE-891DFD66C3AA}" type="presParOf" srcId="{3E1DDBF9-1FD0-A644-BCA5-EA08CFD560A8}" destId="{90E2E600-04C0-434E-8140-86BC62157730}" srcOrd="0" destOrd="0" presId="urn:microsoft.com/office/officeart/2005/8/layout/vList2"/>
    <dgm:cxn modelId="{811EFC22-DD6B-2741-B63D-E1F1772E9DAA}" type="presParOf" srcId="{3E1DDBF9-1FD0-A644-BCA5-EA08CFD560A8}" destId="{C886CFBC-23C3-3341-8180-D63ED1DE5AC7}" srcOrd="1" destOrd="0" presId="urn:microsoft.com/office/officeart/2005/8/layout/vList2"/>
    <dgm:cxn modelId="{8AA6E28E-1588-7D49-B876-BC01CA21C650}" type="presParOf" srcId="{3E1DDBF9-1FD0-A644-BCA5-EA08CFD560A8}" destId="{87DDAD9D-2CCD-D74F-9636-A5536EF932F6}" srcOrd="2" destOrd="0" presId="urn:microsoft.com/office/officeart/2005/8/layout/vList2"/>
    <dgm:cxn modelId="{475DD56E-178B-BF4D-B3D3-CB03BD90B0A9}" type="presParOf" srcId="{3E1DDBF9-1FD0-A644-BCA5-EA08CFD560A8}" destId="{C973C2ED-C5D8-2C4A-8912-FBBDA217B1E1}" srcOrd="3" destOrd="0" presId="urn:microsoft.com/office/officeart/2005/8/layout/vList2"/>
    <dgm:cxn modelId="{385C98CD-D2FD-F140-BF61-2F13E30AA26E}" type="presParOf" srcId="{3E1DDBF9-1FD0-A644-BCA5-EA08CFD560A8}" destId="{26A8B4E0-D0B6-AB46-B8AD-4B1F922610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600-04C0-434E-8140-86BC62157730}">
      <dsp:nvSpPr>
        <dsp:cNvPr id="0" name=""/>
        <dsp:cNvSpPr/>
      </dsp:nvSpPr>
      <dsp:spPr>
        <a:xfrm>
          <a:off x="0" y="49717"/>
          <a:ext cx="10762593" cy="20212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If guns on net are bad, it should be easy to find places where gun bans have lowered murder/homicide rates. Right?</a:t>
          </a:r>
          <a:endParaRPr lang="en-US" sz="3000" kern="1200" dirty="0"/>
        </a:p>
      </dsp:txBody>
      <dsp:txXfrm>
        <a:off x="98670" y="148387"/>
        <a:ext cx="10565253" cy="1823921"/>
      </dsp:txXfrm>
    </dsp:sp>
    <dsp:sp modelId="{EC7C6A28-1F9C-E143-9D1E-E4583E713AE8}">
      <dsp:nvSpPr>
        <dsp:cNvPr id="0" name=""/>
        <dsp:cNvSpPr/>
      </dsp:nvSpPr>
      <dsp:spPr>
        <a:xfrm>
          <a:off x="0" y="2157378"/>
          <a:ext cx="10762593" cy="13662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Just out of randomness, you would expect to find a few times where murder/homicide rates went down.</a:t>
          </a:r>
          <a:endParaRPr lang="en-US" sz="3000" kern="1200" dirty="0"/>
        </a:p>
      </dsp:txBody>
      <dsp:txXfrm>
        <a:off x="66693" y="2224071"/>
        <a:ext cx="10629207" cy="1232818"/>
      </dsp:txXfrm>
    </dsp:sp>
    <dsp:sp modelId="{87DDAD9D-2CCD-D74F-9636-A5536EF932F6}">
      <dsp:nvSpPr>
        <dsp:cNvPr id="0" name=""/>
        <dsp:cNvSpPr/>
      </dsp:nvSpPr>
      <dsp:spPr>
        <a:xfrm>
          <a:off x="0" y="3609982"/>
          <a:ext cx="10762593"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But I can’t find such a place.</a:t>
          </a:r>
          <a:endParaRPr lang="en-US" sz="3000" kern="1200" dirty="0"/>
        </a:p>
      </dsp:txBody>
      <dsp:txXfrm>
        <a:off x="58257" y="3668239"/>
        <a:ext cx="10646079" cy="1076886"/>
      </dsp:txXfrm>
    </dsp:sp>
    <dsp:sp modelId="{26A8B4E0-D0B6-AB46-B8AD-4B1F9226106C}">
      <dsp:nvSpPr>
        <dsp:cNvPr id="0" name=""/>
        <dsp:cNvSpPr/>
      </dsp:nvSpPr>
      <dsp:spPr>
        <a:xfrm>
          <a:off x="0" y="4889782"/>
          <a:ext cx="10762593"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Every single time murder/homicide rates have gone up.</a:t>
          </a:r>
          <a:endParaRPr lang="en-US" sz="3000" kern="1200" dirty="0"/>
        </a:p>
      </dsp:txBody>
      <dsp:txXfrm>
        <a:off x="58257" y="4948039"/>
        <a:ext cx="10646079"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600-04C0-434E-8140-86BC62157730}">
      <dsp:nvSpPr>
        <dsp:cNvPr id="0" name=""/>
        <dsp:cNvSpPr/>
      </dsp:nvSpPr>
      <dsp:spPr>
        <a:xfrm>
          <a:off x="0" y="1939282"/>
          <a:ext cx="10515600" cy="25023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dirty="0"/>
            <a:t>We have tried handgun bans in the United States: Washington, D.C. and Chicago</a:t>
          </a:r>
          <a:endParaRPr lang="en-US" sz="4500" kern="1200" dirty="0"/>
        </a:p>
      </dsp:txBody>
      <dsp:txXfrm>
        <a:off x="122155" y="2061437"/>
        <a:ext cx="10271290" cy="2258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600-04C0-434E-8140-86BC62157730}">
      <dsp:nvSpPr>
        <dsp:cNvPr id="0" name=""/>
        <dsp:cNvSpPr/>
      </dsp:nvSpPr>
      <dsp:spPr>
        <a:xfrm>
          <a:off x="0" y="370627"/>
          <a:ext cx="10515600" cy="25146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Gun control advocates say that the bans in DC and Chicago weren’t fair tests, that unless you ban guns everyplace in a country you can’t expect it to work.</a:t>
          </a:r>
          <a:endParaRPr lang="en-US" sz="2700" kern="1200" dirty="0"/>
        </a:p>
      </dsp:txBody>
      <dsp:txXfrm>
        <a:off x="122757" y="493384"/>
        <a:ext cx="10270086" cy="2269173"/>
      </dsp:txXfrm>
    </dsp:sp>
    <dsp:sp modelId="{87DDAD9D-2CCD-D74F-9636-A5536EF932F6}">
      <dsp:nvSpPr>
        <dsp:cNvPr id="0" name=""/>
        <dsp:cNvSpPr/>
      </dsp:nvSpPr>
      <dsp:spPr>
        <a:xfrm>
          <a:off x="0" y="2963074"/>
          <a:ext cx="10515600"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But that can’t explain why murder rates went up. It might explain why they didn’t go down as they predicted, but criminals were able to obtain guns at those other places before the bans.</a:t>
          </a:r>
        </a:p>
      </dsp:txBody>
      <dsp:txXfrm>
        <a:off x="72479" y="3035553"/>
        <a:ext cx="10370642" cy="1339772"/>
      </dsp:txXfrm>
    </dsp:sp>
    <dsp:sp modelId="{26A8B4E0-D0B6-AB46-B8AD-4B1F9226106C}">
      <dsp:nvSpPr>
        <dsp:cNvPr id="0" name=""/>
        <dsp:cNvSpPr/>
      </dsp:nvSpPr>
      <dsp:spPr>
        <a:xfrm>
          <a:off x="0" y="4525564"/>
          <a:ext cx="10515600"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Yet, even when whole nations have banned guns, it hasn’t worked. Take a few island nations that have banned guns.</a:t>
          </a:r>
          <a:endParaRPr lang="en-US" sz="2700" kern="1200" dirty="0"/>
        </a:p>
      </dsp:txBody>
      <dsp:txXfrm>
        <a:off x="72479" y="4598043"/>
        <a:ext cx="10370642" cy="1339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19F5-91BA-2ECF-9B27-EA0969890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51E2DE-60D7-53BF-4A15-3B0670517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AE3274-8CF4-F3E0-5D4B-36A7909F6F01}"/>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5" name="Footer Placeholder 4">
            <a:extLst>
              <a:ext uri="{FF2B5EF4-FFF2-40B4-BE49-F238E27FC236}">
                <a16:creationId xmlns:a16="http://schemas.microsoft.com/office/drawing/2014/main" id="{87832BCD-6131-608D-0F67-FB2B0DF73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C563C-4E47-742B-8A5D-2C00EF818087}"/>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367213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6CED-D451-2A60-66E1-91D6A8D0E7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046160-E290-94C4-B680-7150C00BF5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7AB6A-A509-5000-09F7-435226E43227}"/>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5" name="Footer Placeholder 4">
            <a:extLst>
              <a:ext uri="{FF2B5EF4-FFF2-40B4-BE49-F238E27FC236}">
                <a16:creationId xmlns:a16="http://schemas.microsoft.com/office/drawing/2014/main" id="{9A541B9B-99AE-66CC-3E61-344E64FE1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E6CE3-28EB-9741-38D4-0107B3FB223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67432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64DF8-76DB-E216-F3BA-804EBA1917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5C773-0C12-26D5-6115-5A8A197D1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78319-3D6B-5410-BB48-CB2B7204D91B}"/>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5" name="Footer Placeholder 4">
            <a:extLst>
              <a:ext uri="{FF2B5EF4-FFF2-40B4-BE49-F238E27FC236}">
                <a16:creationId xmlns:a16="http://schemas.microsoft.com/office/drawing/2014/main" id="{63A52E16-62DB-7195-B7AF-96BE3A382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5CB38-D1D0-B2BD-3F27-8DFFAE023CD8}"/>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80153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EC12-F3A5-0C57-09BC-877DD1C36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752A1-9D32-AF5C-CCA0-BF310C680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D4C5-31AD-2D3A-67B7-D098BA74B5BB}"/>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5" name="Footer Placeholder 4">
            <a:extLst>
              <a:ext uri="{FF2B5EF4-FFF2-40B4-BE49-F238E27FC236}">
                <a16:creationId xmlns:a16="http://schemas.microsoft.com/office/drawing/2014/main" id="{9BACB03C-AF51-B85C-61F5-92052E61F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9B268-992B-3DDE-AC30-E3233BA8FE92}"/>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144400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B572-D2B5-ECAD-C7F3-180FFC1782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55B80-D37F-1AA6-4BA0-7FD87BADE5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37EAA-A110-DC0C-2635-E9474230CCAB}"/>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5" name="Footer Placeholder 4">
            <a:extLst>
              <a:ext uri="{FF2B5EF4-FFF2-40B4-BE49-F238E27FC236}">
                <a16:creationId xmlns:a16="http://schemas.microsoft.com/office/drawing/2014/main" id="{28BFADB9-ECEC-B3FC-D82E-53D3774AF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F7CF3-AC8F-3CBF-13F8-CCABB6A6240B}"/>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157130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4933-5BD8-38E6-BC16-AEB27E80F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3EEC8-4958-187C-9E69-653E58AB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7DC2A-A7B2-E334-11E0-591B07D6F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C3D923-FE4F-7EC4-9D72-A0B1CE8170F4}"/>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6" name="Footer Placeholder 5">
            <a:extLst>
              <a:ext uri="{FF2B5EF4-FFF2-40B4-BE49-F238E27FC236}">
                <a16:creationId xmlns:a16="http://schemas.microsoft.com/office/drawing/2014/main" id="{EC28E6E6-431E-D86B-7D01-25D72B5F6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88EA8-90A1-3319-4D19-793B7814952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09364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E112-5C78-C657-09EE-62C2679F07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9565A-6301-844D-5D2F-B4A6D5EBB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4C227-A114-3360-44C5-3C912B0704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71B31-2BCF-DAFF-58AA-7F208AE92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3B6FC-2777-AEF5-EEDD-5ED373230C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E0F01-3B19-B423-C395-0981A01283F0}"/>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8" name="Footer Placeholder 7">
            <a:extLst>
              <a:ext uri="{FF2B5EF4-FFF2-40B4-BE49-F238E27FC236}">
                <a16:creationId xmlns:a16="http://schemas.microsoft.com/office/drawing/2014/main" id="{D2C1DE37-9498-7573-6014-3C35F24B5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607A7E-D150-DBF1-1171-3C3572AB39F6}"/>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886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2C44-5DA1-1D48-9E99-83DA0DD499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8DA35F-4152-5035-CB15-0785E9725CBD}"/>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4" name="Footer Placeholder 3">
            <a:extLst>
              <a:ext uri="{FF2B5EF4-FFF2-40B4-BE49-F238E27FC236}">
                <a16:creationId xmlns:a16="http://schemas.microsoft.com/office/drawing/2014/main" id="{CC4476B2-DA6E-8A05-04BA-9973512E41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D11816-1C3B-391F-42BF-C9203D95355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410262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88FEB-31E4-7D93-75DB-3E46B9EC2688}"/>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3" name="Footer Placeholder 2">
            <a:extLst>
              <a:ext uri="{FF2B5EF4-FFF2-40B4-BE49-F238E27FC236}">
                <a16:creationId xmlns:a16="http://schemas.microsoft.com/office/drawing/2014/main" id="{1480DE47-4AE9-A77F-0990-D7D8182FC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8D9ECC-53C4-8D06-CFB3-3BBD721777D0}"/>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340146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301C-236F-A8A8-3CDA-73305B5EA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642CCF-F85F-BA80-1930-A85A12AF5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1AFF9-4AF7-C1A3-58C6-4ABBF17A2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A181C-1985-3BC5-8428-D8C36F08E897}"/>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6" name="Footer Placeholder 5">
            <a:extLst>
              <a:ext uri="{FF2B5EF4-FFF2-40B4-BE49-F238E27FC236}">
                <a16:creationId xmlns:a16="http://schemas.microsoft.com/office/drawing/2014/main" id="{2C764025-A0CA-95F5-CCFF-1221B6E3A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DE76E-2654-7269-B5A3-05201CB9924C}"/>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263819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57E9-EA3B-7628-007E-8B57741A7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2F44E-AC31-8435-C799-A73D3AF36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AB352-A3E9-3FC8-8ED3-4DA367D90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56197-B2C6-506A-FE0A-550297B5E783}"/>
              </a:ext>
            </a:extLst>
          </p:cNvPr>
          <p:cNvSpPr>
            <a:spLocks noGrp="1"/>
          </p:cNvSpPr>
          <p:nvPr>
            <p:ph type="dt" sz="half" idx="10"/>
          </p:nvPr>
        </p:nvSpPr>
        <p:spPr/>
        <p:txBody>
          <a:bodyPr/>
          <a:lstStyle/>
          <a:p>
            <a:fld id="{2ED5AF9B-810E-5842-BE97-4FC186960DCA}" type="datetimeFigureOut">
              <a:rPr lang="en-US" smtClean="0"/>
              <a:t>7/15/26</a:t>
            </a:fld>
            <a:endParaRPr lang="en-US"/>
          </a:p>
        </p:txBody>
      </p:sp>
      <p:sp>
        <p:nvSpPr>
          <p:cNvPr id="6" name="Footer Placeholder 5">
            <a:extLst>
              <a:ext uri="{FF2B5EF4-FFF2-40B4-BE49-F238E27FC236}">
                <a16:creationId xmlns:a16="http://schemas.microsoft.com/office/drawing/2014/main" id="{60A8FCC5-4BBC-EC37-8194-C54CDDF3A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12C65-9865-6596-040D-DE72E62DA802}"/>
              </a:ext>
            </a:extLst>
          </p:cNvPr>
          <p:cNvSpPr>
            <a:spLocks noGrp="1"/>
          </p:cNvSpPr>
          <p:nvPr>
            <p:ph type="sldNum" sz="quarter" idx="12"/>
          </p:nvPr>
        </p:nvSpPr>
        <p:spPr/>
        <p:txBody>
          <a:bodyPr/>
          <a:lstStyle/>
          <a:p>
            <a:fld id="{8C1A7E67-32DD-774A-9CB0-24E6C9C881F9}" type="slidenum">
              <a:rPr lang="en-US" smtClean="0"/>
              <a:t>‹#›</a:t>
            </a:fld>
            <a:endParaRPr lang="en-US"/>
          </a:p>
        </p:txBody>
      </p:sp>
    </p:spTree>
    <p:extLst>
      <p:ext uri="{BB962C8B-B14F-4D97-AF65-F5344CB8AC3E}">
        <p14:creationId xmlns:p14="http://schemas.microsoft.com/office/powerpoint/2010/main" val="80634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3EEC6E-335D-9D05-8ADB-36A2043C9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438AD-A128-140B-E161-631ABC417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3D0C-E7CA-0408-E50B-21246B33C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D5AF9B-810E-5842-BE97-4FC186960DCA}" type="datetimeFigureOut">
              <a:rPr lang="en-US" smtClean="0"/>
              <a:t>7/15/26</a:t>
            </a:fld>
            <a:endParaRPr lang="en-US"/>
          </a:p>
        </p:txBody>
      </p:sp>
      <p:sp>
        <p:nvSpPr>
          <p:cNvPr id="5" name="Footer Placeholder 4">
            <a:extLst>
              <a:ext uri="{FF2B5EF4-FFF2-40B4-BE49-F238E27FC236}">
                <a16:creationId xmlns:a16="http://schemas.microsoft.com/office/drawing/2014/main" id="{1314B45F-D018-14B7-77AD-C01031465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F10878-A918-CC0A-0A1A-A21262BC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1A7E67-32DD-774A-9CB0-24E6C9C881F9}" type="slidenum">
              <a:rPr lang="en-US" smtClean="0"/>
              <a:t>‹#›</a:t>
            </a:fld>
            <a:endParaRPr lang="en-US"/>
          </a:p>
        </p:txBody>
      </p:sp>
    </p:spTree>
    <p:extLst>
      <p:ext uri="{BB962C8B-B14F-4D97-AF65-F5344CB8AC3E}">
        <p14:creationId xmlns:p14="http://schemas.microsoft.com/office/powerpoint/2010/main" val="137330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papers.ssrn.com/sol3/papers.cfm?abstract_id=697190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150.statcan.gc.ca/n1/pub/85-002-x/2021001/article/00014-eng.htm?utm_source=chatgpt.com" TargetMode="External"/><Relationship Id="rId2" Type="http://schemas.openxmlformats.org/officeDocument/2006/relationships/hyperlink" Target="https://www150.statcan.gc.ca/n1/daily-quotidien/250722/cg-a002-eng.htm?utm_source=chatgpt.com" TargetMode="External"/><Relationship Id="rId1" Type="http://schemas.openxmlformats.org/officeDocument/2006/relationships/slideLayout" Target="../slideLayouts/slideLayout2.xml"/><Relationship Id="rId4" Type="http://schemas.openxmlformats.org/officeDocument/2006/relationships/hyperlink" Target="https://bjs.ojp.gov/content/pub/pdf/cv19.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ashingtonpost.com/nation/2022/07/18/greenwood-mall-shooting/" TargetMode="External"/><Relationship Id="rId2" Type="http://schemas.openxmlformats.org/officeDocument/2006/relationships/hyperlink" Target="https://madison.com/news/national/rare-in-us-for-an-active-shooter-to-be-stopped-by-bystander/article_1da6b63c-ee3a-5475-a547-aef3c9f6432c.html" TargetMode="External"/><Relationship Id="rId1" Type="http://schemas.openxmlformats.org/officeDocument/2006/relationships/slideLayout" Target="../slideLayouts/slideLayout2.xml"/><Relationship Id="rId4" Type="http://schemas.openxmlformats.org/officeDocument/2006/relationships/hyperlink" Target="https://buffalonews.com/after-indiana-mall-shooting-one-hero-but-no-lasting-solution-to-gun-violence/article_293bea71-297e-58f7-a699-996ef135ee26.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tennessee.concealedcarry.com/2019/02/15/man-kills-wife-in-dentists-office-shot-by-ccw-holder/" TargetMode="External"/><Relationship Id="rId2" Type="http://schemas.openxmlformats.org/officeDocument/2006/relationships/hyperlink" Target="https://www.youtube.com/watch?v=0r_xc09q9vo&amp;t=324s" TargetMode="External"/><Relationship Id="rId1" Type="http://schemas.openxmlformats.org/officeDocument/2006/relationships/slideLayout" Target="../slideLayouts/slideLayout2.xml"/><Relationship Id="rId4" Type="http://schemas.openxmlformats.org/officeDocument/2006/relationships/hyperlink" Target="https://www.oregonlive.com/portland/2014/01/grand_jury_found_no_criminal_w.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rchive.is/4h0Xi#selection-585.142-585.26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hyperlink" Target="https://web.archive.org/web/20180418055523/https:/www.acic.gov.au/sites/g/files/net1491/f/2016/10/crimtrac_ar_2015-16_final_071016.pdf?v=1476249461"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4" name="Shape 164"/>
          <p:cNvSpPr>
            <a:spLocks noGrp="1"/>
          </p:cNvSpPr>
          <p:nvPr>
            <p:ph type="title"/>
          </p:nvPr>
        </p:nvSpPr>
        <p:spPr>
          <a:xfrm>
            <a:off x="457200" y="1598246"/>
            <a:ext cx="4412419" cy="3626217"/>
          </a:xfrm>
          <a:prstGeom prst="rect">
            <a:avLst/>
          </a:prstGeom>
        </p:spPr>
        <p:txBody>
          <a:bodyPr anchor="t">
            <a:normAutofit/>
          </a:bodyPr>
          <a:lstStyle>
            <a:lvl1pPr defTabSz="487680">
              <a:defRPr sz="9150" b="1"/>
            </a:lvl1pPr>
          </a:lstStyle>
          <a:p>
            <a:pPr algn="r" fontAlgn="base"/>
            <a:r>
              <a:rPr lang="en-US" sz="5000" i="0" u="none" strike="noStrike" dirty="0">
                <a:solidFill>
                  <a:srgbClr val="FFFFFF"/>
                </a:solidFill>
                <a:effectLst/>
                <a:latin typeface="Calibri" panose="020F0502020204030204" pitchFamily="34" charset="0"/>
                <a:cs typeface="Calibri" panose="020F0502020204030204" pitchFamily="34" charset="0"/>
              </a:rPr>
              <a:t>The Effects of Gun Control Policies on Crime and Public Safety</a:t>
            </a:r>
          </a:p>
        </p:txBody>
      </p:sp>
      <p:sp>
        <p:nvSpPr>
          <p:cNvPr id="165" name="Shape 165"/>
          <p:cNvSpPr>
            <a:spLocks noGrp="1"/>
          </p:cNvSpPr>
          <p:nvPr>
            <p:ph type="body" sz="quarter" idx="1"/>
          </p:nvPr>
        </p:nvSpPr>
        <p:spPr>
          <a:xfrm>
            <a:off x="457200" y="5637125"/>
            <a:ext cx="4412417" cy="744625"/>
          </a:xfrm>
          <a:prstGeom prst="rect">
            <a:avLst/>
          </a:prstGeom>
        </p:spPr>
        <p:txBody>
          <a:bodyPr>
            <a:normAutofit/>
          </a:bodyPr>
          <a:lstStyle>
            <a:lvl1pPr>
              <a:spcBef>
                <a:spcPts val="1400"/>
              </a:spcBef>
              <a:defRPr sz="9200">
                <a:solidFill>
                  <a:srgbClr val="0000FF"/>
                </a:solidFill>
              </a:defRPr>
            </a:lvl1pPr>
          </a:lstStyle>
          <a:p>
            <a:pPr algn="r"/>
            <a:r>
              <a:rPr lang="en-US" sz="4000" b="1" dirty="0">
                <a:solidFill>
                  <a:srgbClr val="FFFFFF"/>
                </a:solidFill>
              </a:rPr>
              <a:t>John R Lott, Jr.</a:t>
            </a:r>
          </a:p>
        </p:txBody>
      </p:sp>
      <p:cxnSp>
        <p:nvCxnSpPr>
          <p:cNvPr id="174" name="Straight Connector 17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120A5A6-4D31-1D2A-E526-CF10464786D2}"/>
              </a:ext>
            </a:extLst>
          </p:cNvPr>
          <p:cNvPicPr>
            <a:picLocks noChangeAspect="1"/>
          </p:cNvPicPr>
          <p:nvPr/>
        </p:nvPicPr>
        <p:blipFill>
          <a:blip r:embed="rId2"/>
          <a:stretch>
            <a:fillRect/>
          </a:stretch>
        </p:blipFill>
        <p:spPr>
          <a:xfrm>
            <a:off x="5986925" y="2110200"/>
            <a:ext cx="5664133" cy="3695845"/>
          </a:xfrm>
          <a:prstGeom prst="rect">
            <a:avLst/>
          </a:prstGeom>
        </p:spPr>
      </p:pic>
      <p:grpSp>
        <p:nvGrpSpPr>
          <p:cNvPr id="176" name="Group 17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TextBox 2">
            <a:extLst>
              <a:ext uri="{FF2B5EF4-FFF2-40B4-BE49-F238E27FC236}">
                <a16:creationId xmlns:a16="http://schemas.microsoft.com/office/drawing/2014/main" id="{B7DE4D49-D5C9-1696-6491-69D49CAB529E}"/>
              </a:ext>
            </a:extLst>
          </p:cNvPr>
          <p:cNvSpPr txBox="1"/>
          <p:nvPr/>
        </p:nvSpPr>
        <p:spPr>
          <a:xfrm>
            <a:off x="20097" y="1024932"/>
            <a:ext cx="184731"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704" y="136525"/>
            <a:ext cx="8448261" cy="657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19761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939" y="99391"/>
            <a:ext cx="7911548" cy="6221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6241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0752-7E93-0B8A-115C-CCD959DC106E}"/>
              </a:ext>
            </a:extLst>
          </p:cNvPr>
          <p:cNvSpPr>
            <a:spLocks noGrp="1"/>
          </p:cNvSpPr>
          <p:nvPr>
            <p:ph type="ctrTitle"/>
          </p:nvPr>
        </p:nvSpPr>
        <p:spPr>
          <a:xfrm>
            <a:off x="526356" y="1250994"/>
            <a:ext cx="3201366" cy="3387497"/>
          </a:xfrm>
        </p:spPr>
        <p:txBody>
          <a:bodyPr vert="horz" lIns="91440" tIns="45720" rIns="91440" bIns="45720" rtlCol="0" anchor="b">
            <a:normAutofit/>
          </a:bodyPr>
          <a:lstStyle/>
          <a:p>
            <a:pPr algn="l"/>
            <a:r>
              <a:rPr lang="en-US" sz="4000" b="1" dirty="0">
                <a:solidFill>
                  <a:schemeClr val="bg1"/>
                </a:solidFill>
                <a:latin typeface="Calibri" panose="020F0502020204030204" pitchFamily="34" charset="0"/>
                <a:cs typeface="Calibri" panose="020F0502020204030204" pitchFamily="34" charset="0"/>
              </a:rPr>
              <a:t>So why do murder/</a:t>
            </a:r>
            <a:br>
              <a:rPr lang="en-US" sz="4000" b="1" dirty="0">
                <a:solidFill>
                  <a:schemeClr val="bg1"/>
                </a:solidFill>
                <a:latin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cs typeface="Calibri" panose="020F0502020204030204" pitchFamily="34" charset="0"/>
              </a:rPr>
              <a:t>homicide rates </a:t>
            </a:r>
            <a:r>
              <a:rPr lang="en-US" sz="4000" b="1" u="sng" dirty="0">
                <a:solidFill>
                  <a:srgbClr val="FF0000"/>
                </a:solidFill>
                <a:latin typeface="Calibri" panose="020F0502020204030204" pitchFamily="34" charset="0"/>
                <a:cs typeface="Calibri" panose="020F0502020204030204" pitchFamily="34" charset="0"/>
              </a:rPr>
              <a:t>always</a:t>
            </a:r>
            <a:r>
              <a:rPr lang="en-US" sz="4000" b="1" dirty="0">
                <a:solidFill>
                  <a:schemeClr val="bg1"/>
                </a:solidFill>
                <a:latin typeface="Calibri" panose="020F0502020204030204" pitchFamily="34" charset="0"/>
                <a:cs typeface="Calibri" panose="020F0502020204030204" pitchFamily="34" charset="0"/>
              </a:rPr>
              <a:t> rise after gun bans?</a:t>
            </a:r>
            <a:endParaRPr lang="en-US" sz="4000" b="1"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3C4054E5-B5F5-7925-946D-D2C14A797B13}"/>
              </a:ext>
            </a:extLst>
          </p:cNvPr>
          <p:cNvSpPr>
            <a:spLocks noGrp="1"/>
          </p:cNvSpPr>
          <p:nvPr>
            <p:ph type="subTitle" idx="1"/>
          </p:nvPr>
        </p:nvSpPr>
        <p:spPr>
          <a:xfrm>
            <a:off x="4810259" y="649480"/>
            <a:ext cx="6555347" cy="5546047"/>
          </a:xfrm>
        </p:spPr>
        <p:txBody>
          <a:bodyPr vert="horz" lIns="91440" tIns="45720" rIns="91440" bIns="45720" rtlCol="0" anchor="ctr">
            <a:noAutofit/>
          </a:bodyPr>
          <a:lstStyle/>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A ban might take some guns away from criminals, but the problem is if you primarily disarm law-abiding citizens, you will make it </a:t>
            </a:r>
            <a:r>
              <a:rPr lang="en-US" b="1" dirty="0">
                <a:solidFill>
                  <a:srgbClr val="FF0000"/>
                </a:solidFill>
                <a:latin typeface="Calibri" panose="020F0502020204030204" pitchFamily="34" charset="0"/>
                <a:cs typeface="Calibri" panose="020F0502020204030204" pitchFamily="34" charset="0"/>
              </a:rPr>
              <a:t>easier</a:t>
            </a:r>
            <a:r>
              <a:rPr lang="en-US" b="1" dirty="0">
                <a:latin typeface="Calibri" panose="020F0502020204030204" pitchFamily="34" charset="0"/>
                <a:cs typeface="Calibri" panose="020F0502020204030204" pitchFamily="34" charset="0"/>
              </a:rPr>
              <a:t> for criminals to commit crime.</a:t>
            </a: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This point </a:t>
            </a:r>
            <a:r>
              <a:rPr lang="en-US" b="1" dirty="0">
                <a:solidFill>
                  <a:srgbClr val="FF0000"/>
                </a:solidFill>
                <a:latin typeface="Calibri" panose="020F0502020204030204" pitchFamily="34" charset="0"/>
                <a:cs typeface="Calibri" panose="020F0502020204030204" pitchFamily="34" charset="0"/>
              </a:rPr>
              <a:t>applies to all gun control laws</a:t>
            </a:r>
            <a:r>
              <a:rPr lang="en-US" b="1" dirty="0">
                <a:latin typeface="Calibri" panose="020F0502020204030204" pitchFamily="34" charset="0"/>
                <a:cs typeface="Calibri" panose="020F0502020204030204" pitchFamily="34" charset="0"/>
              </a:rPr>
              <a:t>. You have to be careful that it isn’t the most law-abiding people that will obey the law and who you will primarily be disarming.</a:t>
            </a: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With gun bans, there is a drop in firearm suicides, but </a:t>
            </a:r>
            <a:r>
              <a:rPr lang="en-US" b="1" dirty="0">
                <a:solidFill>
                  <a:srgbClr val="FF0000"/>
                </a:solidFill>
                <a:latin typeface="Calibri" panose="020F0502020204030204" pitchFamily="34" charset="0"/>
                <a:cs typeface="Calibri" panose="020F0502020204030204" pitchFamily="34" charset="0"/>
              </a:rPr>
              <a:t>no change in total suicides</a:t>
            </a:r>
          </a:p>
        </p:txBody>
      </p:sp>
    </p:spTree>
    <p:extLst>
      <p:ext uri="{BB962C8B-B14F-4D97-AF65-F5344CB8AC3E}">
        <p14:creationId xmlns:p14="http://schemas.microsoft.com/office/powerpoint/2010/main" val="323785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0752-7E93-0B8A-115C-CCD959DC106E}"/>
              </a:ext>
            </a:extLst>
          </p:cNvPr>
          <p:cNvSpPr>
            <a:spLocks noGrp="1"/>
          </p:cNvSpPr>
          <p:nvPr>
            <p:ph type="ctrTitle"/>
          </p:nvPr>
        </p:nvSpPr>
        <p:spPr>
          <a:xfrm>
            <a:off x="526356" y="1250994"/>
            <a:ext cx="3201366" cy="4151323"/>
          </a:xfrm>
        </p:spPr>
        <p:txBody>
          <a:bodyPr vert="horz" lIns="91440" tIns="45720" rIns="91440" bIns="45720" rtlCol="0" anchor="b">
            <a:normAutofit fontScale="90000"/>
          </a:bodyPr>
          <a:lstStyle/>
          <a:p>
            <a:pPr algn="l"/>
            <a:r>
              <a:rPr lang="en-US" sz="4000" b="1" dirty="0">
                <a:solidFill>
                  <a:schemeClr val="bg1"/>
                </a:solidFill>
                <a:latin typeface="Calibri" panose="020F0502020204030204" pitchFamily="34" charset="0"/>
                <a:cs typeface="Calibri" panose="020F0502020204030204" pitchFamily="34" charset="0"/>
              </a:rPr>
              <a:t>Gun laws stop law-abiding people, </a:t>
            </a:r>
            <a:r>
              <a:rPr lang="en-US" sz="4000" b="1" dirty="0">
                <a:solidFill>
                  <a:srgbClr val="FFC000"/>
                </a:solidFill>
                <a:latin typeface="Calibri" panose="020F0502020204030204" pitchFamily="34" charset="0"/>
                <a:cs typeface="Calibri" panose="020F0502020204030204" pitchFamily="34" charset="0"/>
              </a:rPr>
              <a:t>particularly the poor and minorities from obtaining protection</a:t>
            </a:r>
            <a:endParaRPr lang="en-US" sz="4000" b="1" kern="1200" dirty="0">
              <a:solidFill>
                <a:srgbClr val="FFC000"/>
              </a:solidFill>
              <a:latin typeface="+mj-lt"/>
              <a:ea typeface="+mj-ea"/>
              <a:cs typeface="+mj-cs"/>
            </a:endParaRPr>
          </a:p>
        </p:txBody>
      </p:sp>
      <p:sp>
        <p:nvSpPr>
          <p:cNvPr id="3" name="Subtitle 2">
            <a:extLst>
              <a:ext uri="{FF2B5EF4-FFF2-40B4-BE49-F238E27FC236}">
                <a16:creationId xmlns:a16="http://schemas.microsoft.com/office/drawing/2014/main" id="{3C4054E5-B5F5-7925-946D-D2C14A797B13}"/>
              </a:ext>
            </a:extLst>
          </p:cNvPr>
          <p:cNvSpPr>
            <a:spLocks noGrp="1"/>
          </p:cNvSpPr>
          <p:nvPr>
            <p:ph type="subTitle" idx="1"/>
          </p:nvPr>
        </p:nvSpPr>
        <p:spPr>
          <a:xfrm>
            <a:off x="4427329" y="130630"/>
            <a:ext cx="7533443" cy="6631912"/>
          </a:xfrm>
        </p:spPr>
        <p:txBody>
          <a:bodyPr vert="horz" lIns="91440" tIns="45720" rIns="91440" bIns="45720" rtlCol="0" anchor="ctr">
            <a:noAutofit/>
          </a:bodyPr>
          <a:lstStyle/>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Why do just 4% of adults in Illinois have a permit, but 23% in neighboring Indiana? Why do relatively few poor and minorities have permits in Illinois?</a:t>
            </a:r>
          </a:p>
          <a:p>
            <a:pPr marL="342900" indent="-228600" algn="l">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May Issue </a:t>
            </a:r>
            <a:r>
              <a:rPr lang="en-US" b="1" dirty="0">
                <a:latin typeface="Calibri" panose="020F0502020204030204" pitchFamily="34" charset="0"/>
                <a:cs typeface="Calibri" panose="020F0502020204030204" pitchFamily="34" charset="0"/>
              </a:rPr>
              <a:t>Gun Control Laws – Struck down by the Supreme Court’s </a:t>
            </a:r>
            <a:r>
              <a:rPr lang="en-US" b="1" dirty="0" err="1">
                <a:latin typeface="Calibri" panose="020F0502020204030204" pitchFamily="34" charset="0"/>
                <a:cs typeface="Calibri" panose="020F0502020204030204" pitchFamily="34" charset="0"/>
              </a:rPr>
              <a:t>Bruen</a:t>
            </a:r>
            <a:r>
              <a:rPr lang="en-US" b="1" dirty="0">
                <a:latin typeface="Calibri" panose="020F0502020204030204" pitchFamily="34" charset="0"/>
                <a:cs typeface="Calibri" panose="020F0502020204030204" pitchFamily="34" charset="0"/>
              </a:rPr>
              <a:t> Decision</a:t>
            </a:r>
          </a:p>
          <a:p>
            <a:pPr marL="800100" lvl="1" indent="-228600" algn="l">
              <a:buFont typeface="Arial" panose="020B0604020202020204" pitchFamily="34" charset="0"/>
              <a:buChar char="•"/>
            </a:pPr>
            <a:r>
              <a:rPr lang="en-US" sz="2400" b="1" dirty="0"/>
              <a:t>For Los Angeles County, there were 341 concealed-carry permit holders in Los Angeles County, California. Democrats approved permits disproportionately for wealthy, politically connected, white, and male.</a:t>
            </a:r>
          </a:p>
          <a:p>
            <a:pPr marL="800100" lvl="1" indent="-228600" algn="l">
              <a:buFont typeface="Arial" panose="020B0604020202020204" pitchFamily="34" charset="0"/>
              <a:buChar char="•"/>
            </a:pPr>
            <a:r>
              <a:rPr lang="en-US" sz="2400" b="1" dirty="0"/>
              <a:t>In LA, only 7.6% female, 5% black, 6% Hispanic</a:t>
            </a:r>
            <a:endParaRPr lang="en-US" sz="2400" b="1" dirty="0">
              <a:latin typeface="Calibri" panose="020F0502020204030204" pitchFamily="34" charset="0"/>
              <a:cs typeface="Calibri" panose="020F0502020204030204" pitchFamily="34" charset="0"/>
            </a:endParaRPr>
          </a:p>
          <a:p>
            <a:pPr marL="342900" indent="-228600" algn="l">
              <a:buFont typeface="Arial" panose="020B0604020202020204" pitchFamily="34" charset="0"/>
              <a:buChar char="•"/>
            </a:pPr>
            <a:r>
              <a:rPr lang="en-US" b="1" dirty="0">
                <a:latin typeface="Calibri" panose="020F0502020204030204" pitchFamily="34" charset="0"/>
                <a:cs typeface="Calibri" panose="020F0502020204030204" pitchFamily="34" charset="0"/>
              </a:rPr>
              <a:t>Background checks</a:t>
            </a:r>
          </a:p>
          <a:p>
            <a:pPr marL="800100" lvl="1" indent="-228600" algn="l">
              <a:buFont typeface="Arial" panose="020B0604020202020204" pitchFamily="34" charset="0"/>
              <a:buChar char="•"/>
            </a:pPr>
            <a:r>
              <a:rPr lang="en-US" sz="2400" b="1" dirty="0">
                <a:latin typeface="Calibri" panose="020F0502020204030204" pitchFamily="34" charset="0"/>
                <a:cs typeface="Calibri" panose="020F0502020204030204" pitchFamily="34" charset="0"/>
              </a:rPr>
              <a:t>Claim that background checks have stopped over 5 million dangerous or prohibited people from obtaining guns, but </a:t>
            </a:r>
            <a:r>
              <a:rPr lang="en-US" sz="2400" b="1" dirty="0">
                <a:solidFill>
                  <a:srgbClr val="FF0000"/>
                </a:solidFill>
                <a:latin typeface="Calibri" panose="020F0502020204030204" pitchFamily="34" charset="0"/>
                <a:cs typeface="Calibri" panose="020F0502020204030204" pitchFamily="34" charset="0"/>
              </a:rPr>
              <a:t>99% are mistakes</a:t>
            </a:r>
            <a:r>
              <a:rPr lang="en-US" sz="2400" b="1" dirty="0">
                <a:latin typeface="Calibri" panose="020F0502020204030204" pitchFamily="34" charset="0"/>
                <a:cs typeface="Calibri" panose="020F0502020204030204" pitchFamily="34" charset="0"/>
              </a:rPr>
              <a:t>.</a:t>
            </a:r>
          </a:p>
          <a:p>
            <a:pPr marL="800100" lvl="1" indent="-228600" algn="l">
              <a:buFont typeface="Arial" panose="020B0604020202020204" pitchFamily="34" charset="0"/>
              <a:buChar char="•"/>
            </a:pPr>
            <a:r>
              <a:rPr lang="en-US" sz="2400" b="1" dirty="0">
                <a:latin typeface="Calibri" panose="020F0502020204030204" pitchFamily="34" charset="0"/>
                <a:cs typeface="Calibri" panose="020F0502020204030204" pitchFamily="34" charset="0"/>
              </a:rPr>
              <a:t>Discriminates against minority males</a:t>
            </a:r>
          </a:p>
          <a:p>
            <a:pPr marL="800100" lvl="1" indent="-228600" algn="l">
              <a:buFont typeface="Arial" panose="020B0604020202020204" pitchFamily="34" charset="0"/>
              <a:buChar char="•"/>
            </a:pPr>
            <a:r>
              <a:rPr lang="en-US" sz="2400" b="1" dirty="0">
                <a:latin typeface="Calibri" panose="020F0502020204030204" pitchFamily="34" charset="0"/>
                <a:cs typeface="Calibri" panose="020F0502020204030204" pitchFamily="34" charset="0"/>
              </a:rPr>
              <a:t>Universal background checks</a:t>
            </a:r>
          </a:p>
        </p:txBody>
      </p:sp>
    </p:spTree>
    <p:extLst>
      <p:ext uri="{BB962C8B-B14F-4D97-AF65-F5344CB8AC3E}">
        <p14:creationId xmlns:p14="http://schemas.microsoft.com/office/powerpoint/2010/main" val="163018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20752-7E93-0B8A-115C-CCD959DC106E}"/>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A few basic facts</a:t>
            </a:r>
          </a:p>
        </p:txBody>
      </p:sp>
      <p:sp>
        <p:nvSpPr>
          <p:cNvPr id="3" name="Subtitle 2">
            <a:extLst>
              <a:ext uri="{FF2B5EF4-FFF2-40B4-BE49-F238E27FC236}">
                <a16:creationId xmlns:a16="http://schemas.microsoft.com/office/drawing/2014/main" id="{3C4054E5-B5F5-7925-946D-D2C14A797B13}"/>
              </a:ext>
            </a:extLst>
          </p:cNvPr>
          <p:cNvSpPr>
            <a:spLocks noGrp="1"/>
          </p:cNvSpPr>
          <p:nvPr>
            <p:ph type="subTitle" idx="1"/>
          </p:nvPr>
        </p:nvSpPr>
        <p:spPr>
          <a:xfrm>
            <a:off x="4234070" y="511388"/>
            <a:ext cx="7663069" cy="5899351"/>
          </a:xfrm>
        </p:spPr>
        <p:txBody>
          <a:bodyPr vert="horz" lIns="91440" tIns="45720" rIns="91440" bIns="45720" rtlCol="0" anchor="ctr">
            <a:noAutofit/>
          </a:bodyPr>
          <a:lstStyle/>
          <a:p>
            <a:pPr marL="342900" indent="-228600" algn="l">
              <a:buFont typeface="Arial" panose="020B0604020202020204" pitchFamily="34" charset="0"/>
              <a:buChar char="•"/>
            </a:pPr>
            <a:r>
              <a:rPr lang="en-US" sz="2200" b="1" dirty="0"/>
              <a:t>Police are the </a:t>
            </a:r>
            <a:r>
              <a:rPr lang="en-US" sz="2200" b="1" dirty="0">
                <a:solidFill>
                  <a:srgbClr val="FF0000"/>
                </a:solidFill>
              </a:rPr>
              <a:t>single</a:t>
            </a:r>
            <a:r>
              <a:rPr lang="en-US" sz="2200" b="1" dirty="0"/>
              <a:t> most important factor in reducing crime</a:t>
            </a:r>
          </a:p>
          <a:p>
            <a:pPr marL="800100" lvl="1" indent="-228600" algn="l">
              <a:buFont typeface="Arial" panose="020B0604020202020204" pitchFamily="34" charset="0"/>
              <a:buChar char="•"/>
            </a:pPr>
            <a:r>
              <a:rPr lang="en-US" sz="2200" b="1" dirty="0"/>
              <a:t>But the police themselves know that they virtually always arrive on the crime scene </a:t>
            </a:r>
            <a:r>
              <a:rPr lang="en-US" sz="2200" b="1" dirty="0">
                <a:solidFill>
                  <a:srgbClr val="FF0000"/>
                </a:solidFill>
              </a:rPr>
              <a:t>after</a:t>
            </a:r>
            <a:r>
              <a:rPr lang="en-US" sz="2200" b="1" dirty="0"/>
              <a:t> the crime has occurred.</a:t>
            </a:r>
          </a:p>
          <a:p>
            <a:pPr marL="342900" indent="-228600" algn="l">
              <a:buFont typeface="Arial" panose="020B0604020202020204" pitchFamily="34" charset="0"/>
              <a:buChar char="•"/>
            </a:pPr>
            <a:r>
              <a:rPr lang="en-US" sz="2200" b="1" dirty="0"/>
              <a:t>The people who benefit the most from owning guns are the </a:t>
            </a:r>
            <a:r>
              <a:rPr lang="en-US" sz="2200" b="1" dirty="0">
                <a:solidFill>
                  <a:srgbClr val="FF0000"/>
                </a:solidFill>
              </a:rPr>
              <a:t>most vulnerable</a:t>
            </a:r>
            <a:r>
              <a:rPr lang="en-US" sz="2200" b="1" dirty="0"/>
              <a:t>. They fall into two groups.</a:t>
            </a:r>
          </a:p>
          <a:p>
            <a:pPr marL="800100" lvl="1" indent="-228600" algn="l">
              <a:buFont typeface="Arial" panose="020B0604020202020204" pitchFamily="34" charset="0"/>
              <a:buChar char="•"/>
            </a:pPr>
            <a:r>
              <a:rPr lang="en-US" sz="2200" b="1" dirty="0"/>
              <a:t>The </a:t>
            </a:r>
            <a:r>
              <a:rPr lang="en-US" sz="2200" b="1" dirty="0">
                <a:solidFill>
                  <a:srgbClr val="FF0000"/>
                </a:solidFill>
              </a:rPr>
              <a:t>most likely victims </a:t>
            </a:r>
            <a:r>
              <a:rPr lang="en-US" sz="2200" b="1" dirty="0"/>
              <a:t>– particularly poor blacks living in high crime areas</a:t>
            </a:r>
          </a:p>
          <a:p>
            <a:pPr marL="800100" lvl="1" indent="-228600" algn="l">
              <a:buFont typeface="Arial" panose="020B0604020202020204" pitchFamily="34" charset="0"/>
              <a:buChar char="•"/>
            </a:pPr>
            <a:r>
              <a:rPr lang="en-US" sz="2200" b="1" dirty="0"/>
              <a:t>Those who are </a:t>
            </a:r>
            <a:r>
              <a:rPr lang="en-US" sz="2200" b="1" dirty="0">
                <a:solidFill>
                  <a:srgbClr val="FF0000"/>
                </a:solidFill>
              </a:rPr>
              <a:t>weaker physically </a:t>
            </a:r>
            <a:r>
              <a:rPr lang="en-US" sz="2200" b="1" dirty="0"/>
              <a:t>– women and the elderly</a:t>
            </a:r>
          </a:p>
          <a:p>
            <a:pPr marL="342900" indent="-228600" algn="l">
              <a:buFont typeface="Arial" panose="020B0604020202020204" pitchFamily="34" charset="0"/>
              <a:buChar char="•"/>
            </a:pPr>
            <a:r>
              <a:rPr lang="en-US" sz="2200" b="1" dirty="0">
                <a:solidFill>
                  <a:srgbClr val="FF0000"/>
                </a:solidFill>
              </a:rPr>
              <a:t>92% </a:t>
            </a:r>
            <a:r>
              <a:rPr lang="en-US" sz="2200" b="1" dirty="0"/>
              <a:t>of violent crime don’t involve guns in any way</a:t>
            </a:r>
          </a:p>
          <a:p>
            <a:pPr marL="342900" indent="-228600" algn="l">
              <a:buFont typeface="Arial" panose="020B0604020202020204" pitchFamily="34" charset="0"/>
              <a:buChar char="•"/>
            </a:pPr>
            <a:r>
              <a:rPr lang="en-US" sz="2200" b="1" dirty="0"/>
              <a:t>Guns are used defensively to stop crime about </a:t>
            </a:r>
            <a:r>
              <a:rPr lang="en-US" sz="2200" b="1" dirty="0">
                <a:solidFill>
                  <a:srgbClr val="FF0000"/>
                </a:solidFill>
              </a:rPr>
              <a:t>5 times </a:t>
            </a:r>
            <a:r>
              <a:rPr lang="en-US" sz="2200" b="1" dirty="0"/>
              <a:t>more frequently than they are used to commit it.</a:t>
            </a:r>
          </a:p>
          <a:p>
            <a:pPr marL="800100" lvl="1" indent="-228600" algn="l">
              <a:buFont typeface="Arial" panose="020B0604020202020204" pitchFamily="34" charset="0"/>
              <a:buChar char="•"/>
            </a:pPr>
            <a:r>
              <a:rPr lang="en-US" sz="2200" b="1" dirty="0"/>
              <a:t>Why don’t we hear about that more?</a:t>
            </a:r>
          </a:p>
          <a:p>
            <a:pPr marL="800100" lvl="1" indent="-228600" algn="l">
              <a:buFont typeface="Arial" panose="020B0604020202020204" pitchFamily="34" charset="0"/>
              <a:buChar char="•"/>
            </a:pPr>
            <a:r>
              <a:rPr lang="en-US" sz="2200" b="1" dirty="0"/>
              <a:t>What is newsworthy doesn’t always reflect reality.</a:t>
            </a:r>
          </a:p>
          <a:p>
            <a:pPr marL="800100" lvl="1" indent="-228600" algn="l">
              <a:buFont typeface="Arial" panose="020B0604020202020204" pitchFamily="34" charset="0"/>
              <a:buChar char="•"/>
            </a:pPr>
            <a:r>
              <a:rPr lang="en-US" sz="2200" b="1" dirty="0"/>
              <a:t>Only </a:t>
            </a:r>
            <a:r>
              <a:rPr lang="en-US" sz="2200" b="1"/>
              <a:t>about 40% </a:t>
            </a:r>
            <a:r>
              <a:rPr lang="en-US" sz="2200" b="1" dirty="0"/>
              <a:t>of violent crime is reported to police.</a:t>
            </a:r>
          </a:p>
          <a:p>
            <a:pPr marL="800100" lvl="1" indent="-228600" algn="l">
              <a:buFont typeface="Arial" panose="020B0604020202020204" pitchFamily="34" charset="0"/>
              <a:buChar char="•"/>
            </a:pPr>
            <a:r>
              <a:rPr lang="en-US" sz="2200" b="1" dirty="0"/>
              <a:t>Media bias</a:t>
            </a:r>
          </a:p>
        </p:txBody>
      </p:sp>
    </p:spTree>
    <p:extLst>
      <p:ext uri="{BB962C8B-B14F-4D97-AF65-F5344CB8AC3E}">
        <p14:creationId xmlns:p14="http://schemas.microsoft.com/office/powerpoint/2010/main" val="47067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F13D-3390-C414-E35F-77418C350D2C}"/>
              </a:ext>
            </a:extLst>
          </p:cNvPr>
          <p:cNvSpPr>
            <a:spLocks noGrp="1"/>
          </p:cNvSpPr>
          <p:nvPr>
            <p:ph type="title"/>
          </p:nvPr>
        </p:nvSpPr>
        <p:spPr/>
        <p:txBody>
          <a:bodyPr/>
          <a:lstStyle/>
          <a:p>
            <a:pPr algn="ctr"/>
            <a:r>
              <a:rPr lang="en-US" dirty="0"/>
              <a:t>Crime in Other Countries</a:t>
            </a:r>
          </a:p>
        </p:txBody>
      </p:sp>
      <p:sp>
        <p:nvSpPr>
          <p:cNvPr id="3" name="Content Placeholder 2">
            <a:extLst>
              <a:ext uri="{FF2B5EF4-FFF2-40B4-BE49-F238E27FC236}">
                <a16:creationId xmlns:a16="http://schemas.microsoft.com/office/drawing/2014/main" id="{6DA175DD-4EB4-208F-4C98-61B0B2488929}"/>
              </a:ext>
            </a:extLst>
          </p:cNvPr>
          <p:cNvSpPr>
            <a:spLocks noGrp="1"/>
          </p:cNvSpPr>
          <p:nvPr>
            <p:ph idx="1"/>
          </p:nvPr>
        </p:nvSpPr>
        <p:spPr>
          <a:xfrm>
            <a:off x="838200" y="1406769"/>
            <a:ext cx="10515600" cy="5086106"/>
          </a:xfrm>
        </p:spPr>
        <p:txBody>
          <a:bodyPr>
            <a:noAutofit/>
          </a:bodyPr>
          <a:lstStyle/>
          <a:p>
            <a:r>
              <a:rPr lang="en-US" dirty="0">
                <a:latin typeface="Calibri" panose="020F0502020204030204" pitchFamily="34" charset="0"/>
                <a:cs typeface="Calibri" panose="020F0502020204030204" pitchFamily="34" charset="0"/>
              </a:rPr>
              <a:t>U.S. murder rate was about four per 100,000 people – roughly twice Australia’s and Canada’s 2024 homicide rate. </a:t>
            </a:r>
          </a:p>
          <a:p>
            <a:r>
              <a:rPr lang="en-US" dirty="0">
                <a:latin typeface="Calibri" panose="020F0502020204030204" pitchFamily="34" charset="0"/>
                <a:cs typeface="Calibri" panose="020F0502020204030204" pitchFamily="34" charset="0"/>
              </a:rPr>
              <a:t>Yet it’s also true that homicides account for only a tiny fraction of violent crime. In 2024, homicides represented just 0.21%. About 0.03% in Australia and Canada, but that is because their other violent crime rates are so high.</a:t>
            </a:r>
          </a:p>
          <a:p>
            <a:r>
              <a:rPr lang="en-US" dirty="0">
                <a:latin typeface="Calibri" panose="020F0502020204030204" pitchFamily="34" charset="0"/>
                <a:cs typeface="Calibri" panose="020F0502020204030204" pitchFamily="34" charset="0"/>
              </a:rPr>
              <a:t>Murders are extremely heavily concentrated in tiny areas in the US.</a:t>
            </a:r>
          </a:p>
          <a:p>
            <a:pPr lvl="1"/>
            <a:r>
              <a:rPr lang="en-US"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hlinkClick r:id="rId2"/>
              </a:rPr>
              <a:t>Just 2% of counties</a:t>
            </a:r>
            <a:r>
              <a:rPr lang="en-US" sz="2800" dirty="0">
                <a:latin typeface="Calibri" panose="020F0502020204030204" pitchFamily="34" charset="0"/>
                <a:cs typeface="Calibri" panose="020F0502020204030204" pitchFamily="34" charset="0"/>
              </a:rPr>
              <a:t> account for approximately 54% of all murders, and within those counties roughly two-thirds of killings occur within areas covering only about ten city blocks</a:t>
            </a:r>
            <a:r>
              <a:rPr lang="en-US" sz="2800">
                <a:latin typeface="Calibri" panose="020F0502020204030204" pitchFamily="34" charset="0"/>
                <a:cs typeface="Calibri" panose="020F0502020204030204" pitchFamily="34" charset="0"/>
              </a:rPr>
              <a:t>. 53</a:t>
            </a:r>
            <a:r>
              <a:rPr lang="en-US" sz="2800" dirty="0">
                <a:latin typeface="Calibri" panose="020F0502020204030204" pitchFamily="34" charset="0"/>
                <a:cs typeface="Calibri" panose="020F0502020204030204" pitchFamily="34" charset="0"/>
              </a:rPr>
              <a:t>% of U.S. counties report no murders in a typical year, while another 16% report only one.</a:t>
            </a:r>
          </a:p>
        </p:txBody>
      </p:sp>
    </p:spTree>
    <p:extLst>
      <p:ext uri="{BB962C8B-B14F-4D97-AF65-F5344CB8AC3E}">
        <p14:creationId xmlns:p14="http://schemas.microsoft.com/office/powerpoint/2010/main" val="20013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046AF-E1DE-954E-AF8B-85ACB8AA4C7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Reported Crime versus Total Crime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F1989C-B68E-8F8D-5F32-C6D16731DCDC}"/>
              </a:ext>
            </a:extLst>
          </p:cNvPr>
          <p:cNvSpPr>
            <a:spLocks noGrp="1"/>
          </p:cNvSpPr>
          <p:nvPr>
            <p:ph idx="1"/>
          </p:nvPr>
        </p:nvSpPr>
        <p:spPr>
          <a:xfrm>
            <a:off x="4447308" y="0"/>
            <a:ext cx="6906491" cy="6858000"/>
          </a:xfrm>
        </p:spPr>
        <p:txBody>
          <a:bodyPr anchor="ctr">
            <a:normAutofit/>
          </a:bodyPr>
          <a:lstStyle/>
          <a:p>
            <a:r>
              <a:rPr lang="en-US" sz="2400" dirty="0">
                <a:latin typeface="Calibri" panose="020F0502020204030204" pitchFamily="34" charset="0"/>
                <a:cs typeface="Calibri" panose="020F0502020204030204" pitchFamily="34" charset="0"/>
              </a:rPr>
              <a:t>Shocking how defenseless people feel in other countries.</a:t>
            </a:r>
          </a:p>
          <a:p>
            <a:r>
              <a:rPr lang="en-US" sz="2400" dirty="0">
                <a:latin typeface="Calibri" panose="020F0502020204030204" pitchFamily="34" charset="0"/>
                <a:cs typeface="Calibri" panose="020F0502020204030204" pitchFamily="34" charset="0"/>
              </a:rPr>
              <a:t>The gap between police statistics and actual victimization is substantial.</a:t>
            </a:r>
          </a:p>
          <a:p>
            <a:pPr lvl="1"/>
            <a:r>
              <a:rPr lang="en-US" dirty="0">
                <a:latin typeface="Calibri" panose="020F0502020204030204" pitchFamily="34" charset="0"/>
                <a:cs typeface="Calibri" panose="020F0502020204030204" pitchFamily="34" charset="0"/>
              </a:rPr>
              <a:t>Argentina Example</a:t>
            </a:r>
          </a:p>
          <a:p>
            <a:r>
              <a:rPr lang="en-US" sz="2400" dirty="0">
                <a:latin typeface="Calibri" panose="020F0502020204030204" pitchFamily="34" charset="0"/>
                <a:cs typeface="Calibri" panose="020F0502020204030204" pitchFamily="34" charset="0"/>
              </a:rPr>
              <a:t>In Canada, the police-reported violent-crime </a:t>
            </a:r>
            <a:r>
              <a:rPr lang="en-US" sz="2400" dirty="0">
                <a:latin typeface="Calibri" panose="020F0502020204030204" pitchFamily="34" charset="0"/>
                <a:cs typeface="Calibri" panose="020F0502020204030204" pitchFamily="34" charset="0"/>
                <a:hlinkClick r:id="rId2"/>
              </a:rPr>
              <a:t>rate is 885 per 100,000 people</a:t>
            </a:r>
            <a:r>
              <a:rPr lang="en-US" sz="2400" dirty="0">
                <a:latin typeface="Calibri" panose="020F0502020204030204" pitchFamily="34" charset="0"/>
                <a:cs typeface="Calibri" panose="020F0502020204030204" pitchFamily="34" charset="0"/>
              </a:rPr>
              <a:t>. The GSS reported a violent victimization rate almost 10 times that – </a:t>
            </a:r>
            <a:r>
              <a:rPr lang="en-US" sz="2400" dirty="0">
                <a:latin typeface="Calibri" panose="020F0502020204030204" pitchFamily="34" charset="0"/>
                <a:cs typeface="Calibri" panose="020F0502020204030204" pitchFamily="34" charset="0"/>
                <a:hlinkClick r:id="rId3"/>
              </a:rPr>
              <a:t>8,300 per 100,000</a:t>
            </a:r>
            <a:r>
              <a:rPr lang="en-US" sz="2400" dirty="0">
                <a:latin typeface="Calibri" panose="020F0502020204030204" pitchFamily="34" charset="0"/>
                <a:cs typeface="Calibri" panose="020F0502020204030204" pitchFamily="34" charset="0"/>
              </a:rPr>
              <a:t> – 10.6% of crimes reported.</a:t>
            </a:r>
          </a:p>
          <a:p>
            <a:r>
              <a:rPr lang="en-US" sz="2400" dirty="0">
                <a:latin typeface="Calibri" panose="020F0502020204030204" pitchFamily="34" charset="0"/>
                <a:cs typeface="Calibri" panose="020F0502020204030204" pitchFamily="34" charset="0"/>
              </a:rPr>
              <a:t>During the same year, the US’s NCVS </a:t>
            </a:r>
            <a:r>
              <a:rPr lang="en-US" sz="2400" dirty="0">
                <a:latin typeface="Calibri" panose="020F0502020204030204" pitchFamily="34" charset="0"/>
                <a:cs typeface="Calibri" panose="020F0502020204030204" pitchFamily="34" charset="0"/>
                <a:hlinkClick r:id="rId4"/>
              </a:rPr>
              <a:t>estimated 2,013,220 felonious violent crimes</a:t>
            </a:r>
            <a:r>
              <a:rPr lang="en-US" sz="2400" dirty="0">
                <a:latin typeface="Calibri" panose="020F0502020204030204" pitchFamily="34" charset="0"/>
                <a:cs typeface="Calibri" panose="020F0502020204030204" pitchFamily="34" charset="0"/>
              </a:rPr>
              <a:t> – rape or sexual assault, robbery, and aggravated assault, excluding simple assault. Police reports therefore captured 59.8% of the NCVS estimate.</a:t>
            </a:r>
          </a:p>
          <a:p>
            <a:r>
              <a:rPr lang="en-US" sz="2400" dirty="0">
                <a:latin typeface="Calibri" panose="020F0502020204030204" pitchFamily="34" charset="0"/>
                <a:cs typeface="Calibri" panose="020F0502020204030204" pitchFamily="34" charset="0"/>
              </a:rPr>
              <a:t>Compare rape/sexual assault in the US and Australia.</a:t>
            </a:r>
          </a:p>
        </p:txBody>
      </p:sp>
    </p:spTree>
    <p:extLst>
      <p:ext uri="{BB962C8B-B14F-4D97-AF65-F5344CB8AC3E}">
        <p14:creationId xmlns:p14="http://schemas.microsoft.com/office/powerpoint/2010/main" val="336554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CF3A8-9A0A-1E1F-6C7D-AC16EA80AC5A}"/>
              </a:ext>
            </a:extLst>
          </p:cNvPr>
          <p:cNvPicPr>
            <a:picLocks noChangeAspect="1"/>
          </p:cNvPicPr>
          <p:nvPr/>
        </p:nvPicPr>
        <p:blipFill>
          <a:blip r:embed="rId2"/>
          <a:stretch>
            <a:fillRect/>
          </a:stretch>
        </p:blipFill>
        <p:spPr>
          <a:xfrm>
            <a:off x="1072313" y="219919"/>
            <a:ext cx="10143555" cy="6479602"/>
          </a:xfrm>
          <a:prstGeom prst="rect">
            <a:avLst/>
          </a:prstGeom>
        </p:spPr>
      </p:pic>
    </p:spTree>
    <p:extLst>
      <p:ext uri="{BB962C8B-B14F-4D97-AF65-F5344CB8AC3E}">
        <p14:creationId xmlns:p14="http://schemas.microsoft.com/office/powerpoint/2010/main" val="274759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8EA86-CA95-CE17-149E-410F3312740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540E6F2-83C1-9CD7-070F-356755A70055}"/>
              </a:ext>
            </a:extLst>
          </p:cNvPr>
          <p:cNvPicPr>
            <a:picLocks noChangeAspect="1"/>
          </p:cNvPicPr>
          <p:nvPr/>
        </p:nvPicPr>
        <p:blipFill>
          <a:blip r:embed="rId2"/>
          <a:stretch>
            <a:fillRect/>
          </a:stretch>
        </p:blipFill>
        <p:spPr>
          <a:xfrm>
            <a:off x="1785703" y="115747"/>
            <a:ext cx="8654662" cy="6652694"/>
          </a:xfrm>
          <a:prstGeom prst="rect">
            <a:avLst/>
          </a:prstGeom>
        </p:spPr>
      </p:pic>
    </p:spTree>
    <p:extLst>
      <p:ext uri="{BB962C8B-B14F-4D97-AF65-F5344CB8AC3E}">
        <p14:creationId xmlns:p14="http://schemas.microsoft.com/office/powerpoint/2010/main" val="384720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B4E45-487F-65C7-1D9F-4E173B6641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1132C74-2E3F-E93A-8369-2E1E86AD24A4}"/>
              </a:ext>
            </a:extLst>
          </p:cNvPr>
          <p:cNvPicPr>
            <a:picLocks noChangeAspect="1"/>
          </p:cNvPicPr>
          <p:nvPr/>
        </p:nvPicPr>
        <p:blipFill>
          <a:blip r:embed="rId2"/>
          <a:stretch>
            <a:fillRect/>
          </a:stretch>
        </p:blipFill>
        <p:spPr>
          <a:xfrm>
            <a:off x="1770927" y="104389"/>
            <a:ext cx="8692587" cy="6681846"/>
          </a:xfrm>
          <a:prstGeom prst="rect">
            <a:avLst/>
          </a:prstGeom>
        </p:spPr>
      </p:pic>
    </p:spTree>
    <p:extLst>
      <p:ext uri="{BB962C8B-B14F-4D97-AF65-F5344CB8AC3E}">
        <p14:creationId xmlns:p14="http://schemas.microsoft.com/office/powerpoint/2010/main" val="404035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24607" y="526671"/>
            <a:ext cx="6858503" cy="3656446"/>
          </a:xfrm>
        </p:spPr>
        <p:txBody>
          <a:bodyPr vert="horz" lIns="91440" tIns="45720" rIns="91440" bIns="45720" rtlCol="0" anchor="b">
            <a:normAutofit/>
          </a:bodyPr>
          <a:lstStyle/>
          <a:p>
            <a:pPr algn="r"/>
            <a:r>
              <a:rPr lang="en-US" b="1" kern="1200" dirty="0">
                <a:solidFill>
                  <a:srgbClr val="FFFFFF"/>
                </a:solidFill>
                <a:latin typeface="+mj-lt"/>
                <a:ea typeface="+mj-ea"/>
                <a:cs typeface="+mj-cs"/>
              </a:rPr>
              <a:t>Can you name one place anywhere in the world that has banned either all guns or all handguns and seen murder/homicide rates fall?</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60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4880F-DE25-FFA9-9212-7332FCA0AB96}"/>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Calibri" panose="020F0502020204030204" pitchFamily="34" charset="0"/>
                <a:cs typeface="Calibri" panose="020F0502020204030204" pitchFamily="34" charset="0"/>
              </a:rPr>
              <a:t>Women and crime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C4E4F1-93F4-52CF-EEC6-55E046308D19}"/>
              </a:ext>
            </a:extLst>
          </p:cNvPr>
          <p:cNvSpPr>
            <a:spLocks noGrp="1"/>
          </p:cNvSpPr>
          <p:nvPr>
            <p:ph idx="1"/>
          </p:nvPr>
        </p:nvSpPr>
        <p:spPr>
          <a:xfrm>
            <a:off x="4447308" y="591344"/>
            <a:ext cx="6906491" cy="5585619"/>
          </a:xfrm>
        </p:spPr>
        <p:txBody>
          <a:bodyPr anchor="ctr">
            <a:normAutofit/>
          </a:bodyPr>
          <a:lstStyle/>
          <a:p>
            <a:r>
              <a:rPr lang="en-US" dirty="0">
                <a:latin typeface="Calibri" panose="020F0502020204030204" pitchFamily="34" charset="0"/>
                <a:cs typeface="Calibri" panose="020F0502020204030204" pitchFamily="34" charset="0"/>
              </a:rPr>
              <a:t>Women in these countries aren’t allowed to protect themselves with mace or pepper spray, let alone guns.</a:t>
            </a:r>
          </a:p>
          <a:p>
            <a:r>
              <a:rPr lang="en-US" dirty="0">
                <a:latin typeface="Calibri" panose="020F0502020204030204" pitchFamily="34" charset="0"/>
                <a:cs typeface="Calibri" panose="020F0502020204030204" pitchFamily="34" charset="0"/>
              </a:rPr>
              <a:t>In New South Wales, of the 9,138 sexual assaults reported to police in 2022, there were only 1,016 convictions – just an 11% conviction rate.</a:t>
            </a:r>
          </a:p>
          <a:p>
            <a:r>
              <a:rPr lang="en-US" dirty="0">
                <a:latin typeface="Calibri" panose="020F0502020204030204" pitchFamily="34" charset="0"/>
                <a:cs typeface="Calibri" panose="020F0502020204030204" pitchFamily="34" charset="0"/>
              </a:rPr>
              <a:t>Recent talk to students in New South Wales in Australia.</a:t>
            </a:r>
          </a:p>
        </p:txBody>
      </p:sp>
    </p:spTree>
    <p:extLst>
      <p:ext uri="{BB962C8B-B14F-4D97-AF65-F5344CB8AC3E}">
        <p14:creationId xmlns:p14="http://schemas.microsoft.com/office/powerpoint/2010/main" val="191011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301E-9ECC-9CC2-72CB-6298CF7D3AA8}"/>
              </a:ext>
            </a:extLst>
          </p:cNvPr>
          <p:cNvSpPr>
            <a:spLocks noGrp="1"/>
          </p:cNvSpPr>
          <p:nvPr>
            <p:ph type="title"/>
          </p:nvPr>
        </p:nvSpPr>
        <p:spPr>
          <a:xfrm>
            <a:off x="838200" y="245855"/>
            <a:ext cx="10515600" cy="1325563"/>
          </a:xfrm>
        </p:spPr>
        <p:txBody>
          <a:bodyPr>
            <a:normAutofit fontScale="90000"/>
          </a:bodyPr>
          <a:lstStyle/>
          <a:p>
            <a:pPr algn="ctr"/>
            <a:r>
              <a:rPr lang="en-US" b="1" dirty="0"/>
              <a:t>Surveys of Police Officers:</a:t>
            </a:r>
            <a:br>
              <a:rPr lang="en-US" b="1" dirty="0"/>
            </a:br>
            <a:r>
              <a:rPr lang="en-US" b="1" dirty="0" err="1"/>
              <a:t>PoliceOne</a:t>
            </a:r>
            <a:r>
              <a:rPr lang="en-US" b="1" dirty="0"/>
              <a:t> is the largest organization of police with 375,000 active full-time Officers</a:t>
            </a:r>
          </a:p>
        </p:txBody>
      </p:sp>
      <p:pic>
        <p:nvPicPr>
          <p:cNvPr id="4" name="Content Placeholder 4" descr="A screenshot of a survey&#10;&#10;Description automatically generated">
            <a:extLst>
              <a:ext uri="{FF2B5EF4-FFF2-40B4-BE49-F238E27FC236}">
                <a16:creationId xmlns:a16="http://schemas.microsoft.com/office/drawing/2014/main" id="{962BA324-98D7-906D-4AE9-9796EA2FEB9C}"/>
              </a:ext>
            </a:extLst>
          </p:cNvPr>
          <p:cNvPicPr>
            <a:picLocks noGrp="1" noChangeAspect="1"/>
          </p:cNvPicPr>
          <p:nvPr>
            <p:ph idx="1"/>
          </p:nvPr>
        </p:nvPicPr>
        <p:blipFill>
          <a:blip r:embed="rId2"/>
          <a:stretch>
            <a:fillRect/>
          </a:stretch>
        </p:blipFill>
        <p:spPr>
          <a:xfrm>
            <a:off x="1166380" y="1825428"/>
            <a:ext cx="10187420" cy="5032572"/>
          </a:xfrm>
        </p:spPr>
      </p:pic>
    </p:spTree>
    <p:extLst>
      <p:ext uri="{BB962C8B-B14F-4D97-AF65-F5344CB8AC3E}">
        <p14:creationId xmlns:p14="http://schemas.microsoft.com/office/powerpoint/2010/main" val="53284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30459-39B2-BAB1-3C4C-29EE539F7BA0}"/>
              </a:ext>
            </a:extLst>
          </p:cNvPr>
          <p:cNvPicPr>
            <a:picLocks noChangeAspect="1"/>
          </p:cNvPicPr>
          <p:nvPr/>
        </p:nvPicPr>
        <p:blipFill>
          <a:blip r:embed="rId2"/>
          <a:stretch>
            <a:fillRect/>
          </a:stretch>
        </p:blipFill>
        <p:spPr>
          <a:xfrm>
            <a:off x="877957" y="0"/>
            <a:ext cx="10254588" cy="6738730"/>
          </a:xfrm>
          <a:prstGeom prst="rect">
            <a:avLst/>
          </a:prstGeom>
        </p:spPr>
      </p:pic>
    </p:spTree>
    <p:extLst>
      <p:ext uri="{BB962C8B-B14F-4D97-AF65-F5344CB8AC3E}">
        <p14:creationId xmlns:p14="http://schemas.microsoft.com/office/powerpoint/2010/main" val="46256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7-06 at  Friday, July 6, 2.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38200"/>
            <a:ext cx="8636000" cy="5181600"/>
          </a:xfrm>
          <a:prstGeom prst="rect">
            <a:avLst/>
          </a:prstGeom>
        </p:spPr>
      </p:pic>
    </p:spTree>
    <p:extLst>
      <p:ext uri="{BB962C8B-B14F-4D97-AF65-F5344CB8AC3E}">
        <p14:creationId xmlns:p14="http://schemas.microsoft.com/office/powerpoint/2010/main" val="125503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6324601"/>
            <a:ext cx="6781800" cy="411163"/>
          </a:xfrm>
        </p:spPr>
        <p:txBody>
          <a:bodyPr>
            <a:normAutofit lnSpcReduction="10000"/>
          </a:bodyPr>
          <a:lstStyle/>
          <a:p>
            <a:r>
              <a:rPr lang="en-US" sz="2400" b="1" dirty="0"/>
              <a:t>Regulation, Spring 2020, Vol. 39, No. 2</a:t>
            </a:r>
          </a:p>
        </p:txBody>
      </p:sp>
      <p:pic>
        <p:nvPicPr>
          <p:cNvPr id="4" name="Picture 3" descr="Screen Shot 2016-05-21 at  Saturday, May 21, 2.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4800"/>
            <a:ext cx="6858000" cy="5898133"/>
          </a:xfrm>
          <a:prstGeom prst="rect">
            <a:avLst/>
          </a:prstGeom>
        </p:spPr>
      </p:pic>
    </p:spTree>
    <p:extLst>
      <p:ext uri="{BB962C8B-B14F-4D97-AF65-F5344CB8AC3E}">
        <p14:creationId xmlns:p14="http://schemas.microsoft.com/office/powerpoint/2010/main" val="385183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proposal&#10;&#10;AI-generated content may be incorrect.">
            <a:extLst>
              <a:ext uri="{FF2B5EF4-FFF2-40B4-BE49-F238E27FC236}">
                <a16:creationId xmlns:a16="http://schemas.microsoft.com/office/drawing/2014/main" id="{89C72ECD-09D5-EDA1-C483-1A80264E781C}"/>
              </a:ext>
            </a:extLst>
          </p:cNvPr>
          <p:cNvPicPr>
            <a:picLocks noChangeAspect="1"/>
          </p:cNvPicPr>
          <p:nvPr/>
        </p:nvPicPr>
        <p:blipFill>
          <a:blip r:embed="rId2"/>
          <a:stretch>
            <a:fillRect/>
          </a:stretch>
        </p:blipFill>
        <p:spPr>
          <a:xfrm>
            <a:off x="449558" y="-1"/>
            <a:ext cx="11585283" cy="6720289"/>
          </a:xfrm>
          <a:prstGeom prst="rect">
            <a:avLst/>
          </a:prstGeom>
        </p:spPr>
      </p:pic>
    </p:spTree>
    <p:extLst>
      <p:ext uri="{BB962C8B-B14F-4D97-AF65-F5344CB8AC3E}">
        <p14:creationId xmlns:p14="http://schemas.microsoft.com/office/powerpoint/2010/main" val="3166580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7A74-DE3A-3CCF-CC5E-53CC9A0B82F0}"/>
              </a:ext>
            </a:extLst>
          </p:cNvPr>
          <p:cNvSpPr>
            <a:spLocks noGrp="1"/>
          </p:cNvSpPr>
          <p:nvPr>
            <p:ph type="title"/>
          </p:nvPr>
        </p:nvSpPr>
        <p:spPr/>
        <p:txBody>
          <a:bodyPr/>
          <a:lstStyle/>
          <a:p>
            <a:pPr algn="ctr"/>
            <a:r>
              <a:rPr lang="en-US" dirty="0"/>
              <a:t>Video goes here</a:t>
            </a:r>
          </a:p>
        </p:txBody>
      </p:sp>
    </p:spTree>
    <p:extLst>
      <p:ext uri="{BB962C8B-B14F-4D97-AF65-F5344CB8AC3E}">
        <p14:creationId xmlns:p14="http://schemas.microsoft.com/office/powerpoint/2010/main" val="2454926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4C23-644D-ED05-0CAA-BA544E90A8D8}"/>
              </a:ext>
            </a:extLst>
          </p:cNvPr>
          <p:cNvSpPr>
            <a:spLocks noGrp="1"/>
          </p:cNvSpPr>
          <p:nvPr>
            <p:ph type="title"/>
          </p:nvPr>
        </p:nvSpPr>
        <p:spPr/>
        <p:txBody>
          <a:bodyPr/>
          <a:lstStyle/>
          <a:p>
            <a:pPr algn="ctr"/>
            <a:r>
              <a:rPr lang="en-US" b="1">
                <a:latin typeface="Calibri" panose="020F0502020204030204" pitchFamily="34" charset="0"/>
                <a:cs typeface="Calibri" panose="020F0502020204030204" pitchFamily="34" charset="0"/>
              </a:rPr>
              <a:t>Errors in the FBI Active Shooting Reports</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2A2F7A-2330-7D5F-9A73-14FC194597D0}"/>
              </a:ext>
            </a:extLst>
          </p:cNvPr>
          <p:cNvSpPr>
            <a:spLocks noGrp="1"/>
          </p:cNvSpPr>
          <p:nvPr>
            <p:ph idx="1"/>
          </p:nvPr>
        </p:nvSpPr>
        <p:spPr>
          <a:xfrm>
            <a:off x="838200" y="1556951"/>
            <a:ext cx="10515600" cy="5103341"/>
          </a:xfrm>
        </p:spPr>
        <p:txBody>
          <a:bodyPr>
            <a:normAutofit fontScale="92500" lnSpcReduction="10000"/>
          </a:bodyPr>
          <a:lstStyle/>
          <a:p>
            <a:r>
              <a:rPr lang="en-US" dirty="0">
                <a:latin typeface="Calibri" panose="020F0502020204030204" pitchFamily="34" charset="0"/>
                <a:cs typeface="Calibri" panose="020F0502020204030204" pitchFamily="34" charset="0"/>
              </a:rPr>
              <a:t>Until January 2021, I worked in the U.S. Department of Justice as the senior advisor for research and statistics in the Office of Justice Programs, and part of my job was to evaluate the FBI’s active shooting reports.</a:t>
            </a:r>
          </a:p>
          <a:p>
            <a:pPr lvl="1"/>
            <a:r>
              <a:rPr lang="en-US" dirty="0">
                <a:latin typeface="Calibri" panose="020F0502020204030204" pitchFamily="34" charset="0"/>
                <a:cs typeface="Calibri" panose="020F0502020204030204" pitchFamily="34" charset="0"/>
              </a:rPr>
              <a:t>Define</a:t>
            </a:r>
          </a:p>
          <a:p>
            <a:r>
              <a:rPr lang="en-US" dirty="0">
                <a:latin typeface="Calibri" panose="020F0502020204030204" pitchFamily="34" charset="0"/>
                <a:cs typeface="Calibri" panose="020F0502020204030204" pitchFamily="34" charset="0"/>
              </a:rPr>
              <a:t>While the FBI includes cases where civilians stop active shooters, the news media frequently relies on the limited number of these cases to argue that such interventions are rare. Headlines illustrate this framing: “</a:t>
            </a:r>
            <a:r>
              <a:rPr lang="en-US" dirty="0">
                <a:latin typeface="Calibri" panose="020F0502020204030204" pitchFamily="34" charset="0"/>
                <a:cs typeface="Calibri" panose="020F0502020204030204" pitchFamily="34" charset="0"/>
                <a:hlinkClick r:id="rId2"/>
              </a:rPr>
              <a:t>Rare in US for an active shooter to be stopped by bystander</a:t>
            </a:r>
            <a:r>
              <a:rPr lang="en-US" dirty="0">
                <a:latin typeface="Calibri" panose="020F0502020204030204" pitchFamily="34" charset="0"/>
                <a:cs typeface="Calibri" panose="020F0502020204030204" pitchFamily="34" charset="0"/>
              </a:rPr>
              <a:t>” (Associated Press); “</a:t>
            </a:r>
            <a:r>
              <a:rPr lang="en-US" dirty="0">
                <a:latin typeface="Calibri" panose="020F0502020204030204" pitchFamily="34" charset="0"/>
                <a:cs typeface="Calibri" panose="020F0502020204030204" pitchFamily="34" charset="0"/>
                <a:hlinkClick r:id="rId3"/>
              </a:rPr>
              <a:t>Rampage in Indiana a rare instance of armed civilian ending mass shooting</a:t>
            </a:r>
            <a:r>
              <a:rPr lang="en-US" dirty="0">
                <a:latin typeface="Calibri" panose="020F0502020204030204" pitchFamily="34" charset="0"/>
                <a:cs typeface="Calibri" panose="020F0502020204030204" pitchFamily="34" charset="0"/>
              </a:rPr>
              <a:t>” (Washington Post); and “</a:t>
            </a:r>
            <a:r>
              <a:rPr lang="en-US" dirty="0">
                <a:latin typeface="Calibri" panose="020F0502020204030204" pitchFamily="34" charset="0"/>
                <a:cs typeface="Calibri" panose="020F0502020204030204" pitchFamily="34" charset="0"/>
                <a:hlinkClick r:id="rId4"/>
              </a:rPr>
              <a:t>After Indiana mall shooting, one hero but no lasting solution to gun violence</a:t>
            </a:r>
            <a:r>
              <a:rPr lang="en-US" dirty="0">
                <a:latin typeface="Calibri" panose="020F0502020204030204" pitchFamily="34" charset="0"/>
                <a:cs typeface="Calibri" panose="020F0502020204030204" pitchFamily="34" charset="0"/>
              </a:rPr>
              <a:t>” (New York Times).</a:t>
            </a:r>
          </a:p>
          <a:p>
            <a:r>
              <a:rPr lang="en-US" dirty="0">
                <a:latin typeface="Calibri" panose="020F0502020204030204" pitchFamily="34" charset="0"/>
                <a:cs typeface="Calibri" panose="020F0502020204030204" pitchFamily="34" charset="0"/>
              </a:rPr>
              <a:t>Discovered the FBI either missed or misidentified many cases of civilians using guns to stop active shootings.</a:t>
            </a:r>
          </a:p>
          <a:p>
            <a:r>
              <a:rPr lang="en-US" b="1" dirty="0">
                <a:solidFill>
                  <a:srgbClr val="FF0000"/>
                </a:solidFill>
                <a:latin typeface="Calibri" panose="020F0502020204030204" pitchFamily="34" charset="0"/>
                <a:cs typeface="Calibri" panose="020F0502020204030204" pitchFamily="34" charset="0"/>
              </a:rPr>
              <a:t>https://</a:t>
            </a:r>
            <a:r>
              <a:rPr lang="en-US" b="1" dirty="0" err="1">
                <a:solidFill>
                  <a:srgbClr val="FF0000"/>
                </a:solidFill>
                <a:latin typeface="Calibri" panose="020F0502020204030204" pitchFamily="34" charset="0"/>
                <a:cs typeface="Calibri" panose="020F0502020204030204" pitchFamily="34" charset="0"/>
              </a:rPr>
              <a:t>tinyurl.com</a:t>
            </a:r>
            <a:r>
              <a:rPr lang="en-US" b="1" dirty="0">
                <a:solidFill>
                  <a:srgbClr val="FF0000"/>
                </a:solidFill>
                <a:latin typeface="Calibri" panose="020F0502020204030204" pitchFamily="34" charset="0"/>
                <a:cs typeface="Calibri" panose="020F0502020204030204" pitchFamily="34" charset="0"/>
              </a:rPr>
              <a:t>/</a:t>
            </a:r>
            <a:r>
              <a:rPr lang="en-US" b="1" dirty="0" err="1">
                <a:solidFill>
                  <a:srgbClr val="FF0000"/>
                </a:solidFill>
                <a:latin typeface="Calibri" panose="020F0502020204030204" pitchFamily="34" charset="0"/>
                <a:cs typeface="Calibri" panose="020F0502020204030204" pitchFamily="34" charset="0"/>
              </a:rPr>
              <a:t>FBIMissedActiveShootings</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45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crime prevention research center&#10;&#10;AI-generated content may be incorrect.">
            <a:extLst>
              <a:ext uri="{FF2B5EF4-FFF2-40B4-BE49-F238E27FC236}">
                <a16:creationId xmlns:a16="http://schemas.microsoft.com/office/drawing/2014/main" id="{F021DAF7-257F-84BB-AB89-8AEC441F0B3C}"/>
              </a:ext>
            </a:extLst>
          </p:cNvPr>
          <p:cNvPicPr>
            <a:picLocks noChangeAspect="1"/>
          </p:cNvPicPr>
          <p:nvPr/>
        </p:nvPicPr>
        <p:blipFill>
          <a:blip r:embed="rId2"/>
          <a:stretch>
            <a:fillRect/>
          </a:stretch>
        </p:blipFill>
        <p:spPr>
          <a:xfrm>
            <a:off x="80019" y="172278"/>
            <a:ext cx="12093163" cy="6546574"/>
          </a:xfrm>
          <a:prstGeom prst="rect">
            <a:avLst/>
          </a:prstGeom>
        </p:spPr>
      </p:pic>
    </p:spTree>
    <p:extLst>
      <p:ext uri="{BB962C8B-B14F-4D97-AF65-F5344CB8AC3E}">
        <p14:creationId xmlns:p14="http://schemas.microsoft.com/office/powerpoint/2010/main" val="192093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person shooting report&#10;&#10;AI-generated content may be incorrect.">
            <a:extLst>
              <a:ext uri="{FF2B5EF4-FFF2-40B4-BE49-F238E27FC236}">
                <a16:creationId xmlns:a16="http://schemas.microsoft.com/office/drawing/2014/main" id="{E5C5B0D2-67CF-17CD-A350-8E5085039810}"/>
              </a:ext>
            </a:extLst>
          </p:cNvPr>
          <p:cNvPicPr>
            <a:picLocks noChangeAspect="1"/>
          </p:cNvPicPr>
          <p:nvPr/>
        </p:nvPicPr>
        <p:blipFill>
          <a:blip r:embed="rId2"/>
          <a:stretch>
            <a:fillRect/>
          </a:stretch>
        </p:blipFill>
        <p:spPr>
          <a:xfrm>
            <a:off x="819150" y="63500"/>
            <a:ext cx="10435090" cy="6655352"/>
          </a:xfrm>
          <a:prstGeom prst="rect">
            <a:avLst/>
          </a:prstGeom>
        </p:spPr>
      </p:pic>
    </p:spTree>
    <p:extLst>
      <p:ext uri="{BB962C8B-B14F-4D97-AF65-F5344CB8AC3E}">
        <p14:creationId xmlns:p14="http://schemas.microsoft.com/office/powerpoint/2010/main" val="60737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7DECBB-8B85-C7D0-A3A4-EC389A47E68B}"/>
              </a:ext>
            </a:extLst>
          </p:cNvPr>
          <p:cNvGraphicFramePr>
            <a:graphicFrameLocks noGrp="1"/>
          </p:cNvGraphicFramePr>
          <p:nvPr>
            <p:ph idx="1"/>
            <p:extLst>
              <p:ext uri="{D42A27DB-BD31-4B8C-83A1-F6EECF244321}">
                <p14:modId xmlns:p14="http://schemas.microsoft.com/office/powerpoint/2010/main" val="4204477682"/>
              </p:ext>
            </p:extLst>
          </p:nvPr>
        </p:nvGraphicFramePr>
        <p:xfrm>
          <a:off x="882869" y="357352"/>
          <a:ext cx="10762593" cy="613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37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1D02-D250-C4C3-2B5F-7576B8CEB69E}"/>
              </a:ext>
            </a:extLst>
          </p:cNvPr>
          <p:cNvSpPr>
            <a:spLocks noGrp="1"/>
          </p:cNvSpPr>
          <p:nvPr>
            <p:ph type="title"/>
          </p:nvPr>
        </p:nvSpPr>
        <p:spPr>
          <a:xfrm>
            <a:off x="838200" y="0"/>
            <a:ext cx="10515600" cy="1008994"/>
          </a:xfrm>
        </p:spPr>
        <p:txBody>
          <a:bodyPr>
            <a:normAutofit/>
          </a:bodyPr>
          <a:lstStyle/>
          <a:p>
            <a:pPr algn="ctr"/>
            <a:r>
              <a:rPr lang="en-US" dirty="0"/>
              <a:t>FBI Response to Media Questions</a:t>
            </a:r>
          </a:p>
        </p:txBody>
      </p:sp>
      <p:sp>
        <p:nvSpPr>
          <p:cNvPr id="3" name="Content Placeholder 2">
            <a:extLst>
              <a:ext uri="{FF2B5EF4-FFF2-40B4-BE49-F238E27FC236}">
                <a16:creationId xmlns:a16="http://schemas.microsoft.com/office/drawing/2014/main" id="{81DC1179-4EC8-BA5A-F023-59841A078B3C}"/>
              </a:ext>
            </a:extLst>
          </p:cNvPr>
          <p:cNvSpPr>
            <a:spLocks noGrp="1"/>
          </p:cNvSpPr>
          <p:nvPr>
            <p:ph idx="1"/>
          </p:nvPr>
        </p:nvSpPr>
        <p:spPr>
          <a:xfrm>
            <a:off x="399393" y="821635"/>
            <a:ext cx="11508828" cy="6036365"/>
          </a:xfrm>
        </p:spPr>
        <p:txBody>
          <a:bodyPr>
            <a:normAutofit fontScale="92500" lnSpcReduction="10000"/>
          </a:bodyPr>
          <a:lstStyle/>
          <a:p>
            <a:r>
              <a:rPr lang="en-US" dirty="0">
                <a:latin typeface="Calibri" panose="020F0502020204030204" pitchFamily="34" charset="0"/>
                <a:cs typeface="Calibri" panose="020F0502020204030204" pitchFamily="34" charset="0"/>
              </a:rPr>
              <a:t>When John Stossel </a:t>
            </a:r>
            <a:r>
              <a:rPr lang="en-US" b="1" dirty="0">
                <a:latin typeface="Calibri" panose="020F0502020204030204" pitchFamily="34" charset="0"/>
                <a:cs typeface="Calibri" panose="020F0502020204030204" pitchFamily="34" charset="0"/>
                <a:hlinkClick r:id="rId2"/>
              </a:rPr>
              <a:t>asked</a:t>
            </a:r>
            <a:r>
              <a:rPr lang="en-US" dirty="0">
                <a:latin typeface="Calibri" panose="020F0502020204030204" pitchFamily="34" charset="0"/>
                <a:cs typeface="Calibri" panose="020F0502020204030204" pitchFamily="34" charset="0"/>
              </a:rPr>
              <a:t> the FBI about our claim that they had omitted many cases, the Bureau responded: “[Our data is] not intended to explore all active shooting incidents but rather to provide a baseline understanding . . .”</a:t>
            </a:r>
          </a:p>
          <a:p>
            <a:r>
              <a:rPr lang="en-US" dirty="0">
                <a:latin typeface="Calibri" panose="020F0502020204030204" pitchFamily="34" charset="0"/>
                <a:cs typeface="Calibri" panose="020F0502020204030204" pitchFamily="34" charset="0"/>
              </a:rPr>
              <a:t>In addition, earlier in 2023, Glenn Kessler with the Washington Post reached out to both the FBI and Texas State University's ALERRT. While he didn't get a response from the FBI, he did get a response from ALERRT.</a:t>
            </a:r>
          </a:p>
          <a:p>
            <a:r>
              <a:rPr lang="en-US" dirty="0">
                <a:latin typeface="Calibri" panose="020F0502020204030204" pitchFamily="34" charset="0"/>
                <a:cs typeface="Calibri" panose="020F0502020204030204" pitchFamily="34" charset="0"/>
              </a:rPr>
              <a:t>M. Hunter </a:t>
            </a:r>
            <a:r>
              <a:rPr lang="en-US" dirty="0" err="1">
                <a:latin typeface="Calibri" panose="020F0502020204030204" pitchFamily="34" charset="0"/>
                <a:cs typeface="Calibri" panose="020F0502020204030204" pitchFamily="34" charset="0"/>
              </a:rPr>
              <a:t>Martaindale</a:t>
            </a:r>
            <a:r>
              <a:rPr lang="en-US" dirty="0">
                <a:latin typeface="Calibri" panose="020F0502020204030204" pitchFamily="34" charset="0"/>
                <a:cs typeface="Calibri" panose="020F0502020204030204" pitchFamily="34" charset="0"/>
              </a:rPr>
              <a:t>, research assistant professor at Texas State University: “Events are excluded for a variety of reasons (e.g., gang motivated, targeted or domestic only events, attacks in the commission of another crime, etc.) but none are excluded based on the manner in which they end. We have courses dedicated to civilian response and firmly believe that citizens can play a vital role in ending these tragic events.”</a:t>
            </a:r>
          </a:p>
          <a:p>
            <a:pPr lvl="1"/>
            <a:r>
              <a:rPr lang="en-US" dirty="0">
                <a:latin typeface="Calibri" panose="020F0502020204030204" pitchFamily="34" charset="0"/>
                <a:cs typeface="Calibri" panose="020F0502020204030204" pitchFamily="34" charset="0"/>
              </a:rPr>
              <a:t>But the FBI includes otherwise identical cases with the sole exception that an armed civilian stopped the attack</a:t>
            </a:r>
          </a:p>
          <a:p>
            <a:pPr lvl="1"/>
            <a:r>
              <a:rPr lang="en-US" sz="2200" dirty="0">
                <a:latin typeface="Calibri" panose="020F0502020204030204" pitchFamily="34" charset="0"/>
                <a:cs typeface="Calibri" panose="020F0502020204030204" pitchFamily="34" charset="0"/>
              </a:rPr>
              <a:t>In 2019, a man </a:t>
            </a:r>
            <a:r>
              <a:rPr lang="en-US" sz="2200" dirty="0">
                <a:latin typeface="Calibri" panose="020F0502020204030204" pitchFamily="34" charset="0"/>
                <a:cs typeface="Calibri" panose="020F0502020204030204" pitchFamily="34" charset="0"/>
                <a:hlinkClick r:id="rId3"/>
              </a:rPr>
              <a:t>opened fire in a dental office</a:t>
            </a:r>
            <a:r>
              <a:rPr lang="en-US" sz="2200" dirty="0">
                <a:latin typeface="Calibri" panose="020F0502020204030204" pitchFamily="34" charset="0"/>
                <a:cs typeface="Calibri" panose="020F0502020204030204" pitchFamily="34" charset="0"/>
              </a:rPr>
              <a:t> in Colonial Heights, Tenn., killing a woman.</a:t>
            </a:r>
          </a:p>
          <a:p>
            <a:pPr lvl="2"/>
            <a:r>
              <a:rPr lang="en-US" sz="2200" dirty="0">
                <a:latin typeface="Calibri" panose="020F0502020204030204" pitchFamily="34" charset="0"/>
                <a:cs typeface="Calibri" panose="020F0502020204030204" pitchFamily="34" charset="0"/>
              </a:rPr>
              <a:t>But the FBI includes fourteen similar cases</a:t>
            </a:r>
          </a:p>
          <a:p>
            <a:pPr lvl="1"/>
            <a:r>
              <a:rPr lang="en-US" sz="2200" dirty="0">
                <a:latin typeface="Calibri" panose="020F0502020204030204" pitchFamily="34" charset="0"/>
                <a:cs typeface="Calibri" panose="020F0502020204030204" pitchFamily="34" charset="0"/>
              </a:rPr>
              <a:t>Another incident, in 2014, involved a shooter </a:t>
            </a:r>
            <a:r>
              <a:rPr lang="en-US" sz="2200" dirty="0">
                <a:latin typeface="Calibri" panose="020F0502020204030204" pitchFamily="34" charset="0"/>
                <a:cs typeface="Calibri" panose="020F0502020204030204" pitchFamily="34" charset="0"/>
                <a:hlinkClick r:id="rId4"/>
              </a:rPr>
              <a:t>who opened fire in a strip club</a:t>
            </a:r>
            <a:r>
              <a:rPr lang="en-US" sz="2200" dirty="0">
                <a:latin typeface="Calibri" panose="020F0502020204030204" pitchFamily="34" charset="0"/>
                <a:cs typeface="Calibri" panose="020F0502020204030204" pitchFamily="34" charset="0"/>
              </a:rPr>
              <a:t> in Portland, Ore</a:t>
            </a:r>
          </a:p>
          <a:p>
            <a:pPr lvl="2"/>
            <a:r>
              <a:rPr lang="en-US" sz="2200" dirty="0">
                <a:latin typeface="Calibri" panose="020F0502020204030204" pitchFamily="34" charset="0"/>
                <a:cs typeface="Calibri" panose="020F0502020204030204" pitchFamily="34" charset="0"/>
              </a:rPr>
              <a:t>Several exactly the same cases are included in the FBI case count</a:t>
            </a: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96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B7DA-C1D7-522B-F09A-8E292CD1C13D}"/>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37F011BC-2FDF-C1C1-A0C5-E22E001FF4B4}"/>
              </a:ext>
            </a:extLst>
          </p:cNvPr>
          <p:cNvSpPr>
            <a:spLocks noGrp="1"/>
          </p:cNvSpPr>
          <p:nvPr>
            <p:ph idx="1"/>
          </p:nvPr>
        </p:nvSpPr>
        <p:spPr/>
        <p:txBody>
          <a:bodyPr>
            <a:normAutofit fontScale="92500" lnSpcReduction="10000"/>
          </a:bodyPr>
          <a:lstStyle/>
          <a:p>
            <a:r>
              <a:rPr lang="en-US" sz="3200" b="0" i="0" u="none" strike="noStrike" dirty="0">
                <a:effectLst/>
                <a:latin typeface="Calibri" panose="020F0502020204030204" pitchFamily="34" charset="0"/>
                <a:cs typeface="Calibri" panose="020F0502020204030204" pitchFamily="34" charset="0"/>
              </a:rPr>
              <a:t>the FBI continues to report that armed citizens stopped only 14 of the 374 active shooter cases identified between 2014 to 2024</a:t>
            </a:r>
          </a:p>
          <a:p>
            <a:r>
              <a:rPr lang="en-US" sz="3200" b="0" i="0" u="none" strike="noStrike" dirty="0">
                <a:effectLst/>
                <a:latin typeface="Calibri" panose="020F0502020204030204" pitchFamily="34" charset="0"/>
                <a:cs typeface="Calibri" panose="020F0502020204030204" pitchFamily="34" charset="0"/>
              </a:rPr>
              <a:t>Corrected: Out of 581 active shooter incidents from 2014 to 2024, armed citizens stopped 202, saving countless innocent lives. </a:t>
            </a:r>
          </a:p>
          <a:p>
            <a:r>
              <a:rPr lang="en-US" sz="3200" b="0" i="0" u="none" strike="noStrike" dirty="0">
                <a:effectLst/>
                <a:latin typeface="Calibri" panose="020F0502020204030204" pitchFamily="34" charset="0"/>
                <a:cs typeface="Calibri" panose="020F0502020204030204" pitchFamily="34" charset="0"/>
              </a:rPr>
              <a:t>For 2023 and 2024, the FBI claims that there are zero cases of a legally armed civilian stopping the attack, we think 48% of the attacks were stopped, and if you exclude gun-free zones it is 63%.</a:t>
            </a:r>
          </a:p>
          <a:p>
            <a:r>
              <a:rPr lang="en-US" sz="3200" b="0" i="0" u="none" strike="noStrike" dirty="0">
                <a:effectLst/>
                <a:latin typeface="Calibri" panose="020F0502020204030204" pitchFamily="34" charset="0"/>
                <a:cs typeface="Calibri" panose="020F0502020204030204" pitchFamily="34" charset="0"/>
              </a:rPr>
              <a:t>Our numbers even excluded 31 cases where a law-abiding citizen with a gun stopped an attacker before he could fire a shot.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80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FAA-7903-AFF8-DB24-894CDD759B6A}"/>
              </a:ext>
            </a:extLst>
          </p:cNvPr>
          <p:cNvSpPr>
            <a:spLocks noGrp="1"/>
          </p:cNvSpPr>
          <p:nvPr>
            <p:ph type="title"/>
          </p:nvPr>
        </p:nvSpPr>
        <p:spPr/>
        <p:txBody>
          <a:bodyPr/>
          <a:lstStyle/>
          <a:p>
            <a:r>
              <a:rPr lang="en-US" dirty="0"/>
              <a:t>New Research Comparing Civilians and Police stopping Active Shooting Attacks</a:t>
            </a:r>
          </a:p>
        </p:txBody>
      </p:sp>
      <p:sp>
        <p:nvSpPr>
          <p:cNvPr id="3" name="Content Placeholder 2">
            <a:extLst>
              <a:ext uri="{FF2B5EF4-FFF2-40B4-BE49-F238E27FC236}">
                <a16:creationId xmlns:a16="http://schemas.microsoft.com/office/drawing/2014/main" id="{3D4559DD-AFE0-B299-BA17-E83D3EC17B0E}"/>
              </a:ext>
            </a:extLst>
          </p:cNvPr>
          <p:cNvSpPr>
            <a:spLocks noGrp="1"/>
          </p:cNvSpPr>
          <p:nvPr>
            <p:ph idx="1"/>
          </p:nvPr>
        </p:nvSpPr>
        <p:spPr/>
        <p:txBody>
          <a:bodyPr/>
          <a:lstStyle/>
          <a:p>
            <a:r>
              <a:rPr lang="en-US" dirty="0"/>
              <a:t>Data from 2014 to 2024</a:t>
            </a:r>
          </a:p>
          <a:p>
            <a:r>
              <a:rPr lang="en-US" dirty="0"/>
              <a:t>Motivation for looking at this.</a:t>
            </a:r>
          </a:p>
          <a:p>
            <a:r>
              <a:rPr lang="en-US" dirty="0"/>
              <a:t>Rates that the two groups stop attacks</a:t>
            </a:r>
          </a:p>
          <a:p>
            <a:r>
              <a:rPr lang="en-US" dirty="0"/>
              <a:t>Rates that the two groups are killed in stopping attacks.</a:t>
            </a:r>
          </a:p>
          <a:p>
            <a:r>
              <a:rPr lang="en-US" dirty="0"/>
              <a:t>Why the difference?</a:t>
            </a:r>
          </a:p>
          <a:p>
            <a:endParaRPr lang="en-US" dirty="0"/>
          </a:p>
        </p:txBody>
      </p:sp>
    </p:spTree>
    <p:extLst>
      <p:ext uri="{BB962C8B-B14F-4D97-AF65-F5344CB8AC3E}">
        <p14:creationId xmlns:p14="http://schemas.microsoft.com/office/powerpoint/2010/main" val="347399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226F-093A-3B00-B169-5DF5D287667A}"/>
              </a:ext>
            </a:extLst>
          </p:cNvPr>
          <p:cNvSpPr>
            <a:spLocks noGrp="1"/>
          </p:cNvSpPr>
          <p:nvPr>
            <p:ph type="title"/>
          </p:nvPr>
        </p:nvSpPr>
        <p:spPr/>
        <p:txBody>
          <a:bodyPr/>
          <a:lstStyle/>
          <a:p>
            <a:r>
              <a:rPr lang="en-US" b="1" dirty="0"/>
              <a:t>Overwhelmingly Academic Research Shows a Benefit from Self Defense</a:t>
            </a:r>
          </a:p>
        </p:txBody>
      </p:sp>
      <p:sp>
        <p:nvSpPr>
          <p:cNvPr id="3" name="Content Placeholder 2">
            <a:extLst>
              <a:ext uri="{FF2B5EF4-FFF2-40B4-BE49-F238E27FC236}">
                <a16:creationId xmlns:a16="http://schemas.microsoft.com/office/drawing/2014/main" id="{63F62D3E-3C37-4D29-9770-4524EC920A7D}"/>
              </a:ext>
            </a:extLst>
          </p:cNvPr>
          <p:cNvSpPr>
            <a:spLocks noGrp="1"/>
          </p:cNvSpPr>
          <p:nvPr>
            <p:ph idx="1"/>
          </p:nvPr>
        </p:nvSpPr>
        <p:spPr>
          <a:xfrm>
            <a:off x="838200" y="3239589"/>
            <a:ext cx="10515600" cy="2937374"/>
          </a:xfrm>
        </p:spPr>
        <p:txBody>
          <a:bodyPr>
            <a:normAutofit/>
          </a:bodyPr>
          <a:lstStyle/>
          <a:p>
            <a:r>
              <a:rPr lang="en-US" sz="3000" b="1" dirty="0">
                <a:solidFill>
                  <a:srgbClr val="FF0000"/>
                </a:solidFill>
              </a:rPr>
              <a:t>https://</a:t>
            </a:r>
            <a:r>
              <a:rPr lang="en-US" sz="3000" b="1" dirty="0" err="1">
                <a:solidFill>
                  <a:srgbClr val="FF0000"/>
                </a:solidFill>
              </a:rPr>
              <a:t>tinyurl.com</a:t>
            </a:r>
            <a:r>
              <a:rPr lang="en-US" sz="3000" b="1" dirty="0">
                <a:solidFill>
                  <a:srgbClr val="FF0000"/>
                </a:solidFill>
              </a:rPr>
              <a:t>/</a:t>
            </a:r>
            <a:r>
              <a:rPr lang="en-US" sz="3000" b="1" dirty="0" err="1">
                <a:solidFill>
                  <a:srgbClr val="FF0000"/>
                </a:solidFill>
              </a:rPr>
              <a:t>AcademicConcealedCarryResearch</a:t>
            </a:r>
            <a:endParaRPr lang="en-US" sz="3000" b="1" dirty="0">
              <a:solidFill>
                <a:srgbClr val="FF0000"/>
              </a:solidFill>
            </a:endParaRPr>
          </a:p>
        </p:txBody>
      </p:sp>
    </p:spTree>
    <p:extLst>
      <p:ext uri="{BB962C8B-B14F-4D97-AF65-F5344CB8AC3E}">
        <p14:creationId xmlns:p14="http://schemas.microsoft.com/office/powerpoint/2010/main" val="23305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FE784-6925-30BD-73F6-1843933F6287}"/>
              </a:ext>
            </a:extLst>
          </p:cNvPr>
          <p:cNvPicPr>
            <a:picLocks noChangeAspect="1"/>
          </p:cNvPicPr>
          <p:nvPr/>
        </p:nvPicPr>
        <p:blipFill>
          <a:blip r:embed="rId2"/>
          <a:stretch>
            <a:fillRect/>
          </a:stretch>
        </p:blipFill>
        <p:spPr>
          <a:xfrm>
            <a:off x="0" y="1384047"/>
            <a:ext cx="12163422" cy="4080319"/>
          </a:xfrm>
          <a:prstGeom prst="rect">
            <a:avLst/>
          </a:prstGeom>
        </p:spPr>
      </p:pic>
    </p:spTree>
    <p:extLst>
      <p:ext uri="{BB962C8B-B14F-4D97-AF65-F5344CB8AC3E}">
        <p14:creationId xmlns:p14="http://schemas.microsoft.com/office/powerpoint/2010/main" val="173126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2.png"/>
          <p:cNvPicPr>
            <a:picLocks noChangeAspect="1"/>
          </p:cNvPicPr>
          <p:nvPr/>
        </p:nvPicPr>
        <p:blipFill>
          <a:blip r:embed="rId2"/>
          <a:stretch>
            <a:fillRect/>
          </a:stretch>
        </p:blipFill>
        <p:spPr>
          <a:xfrm>
            <a:off x="1376265" y="1463119"/>
            <a:ext cx="9298204" cy="3931763"/>
          </a:xfrm>
          <a:prstGeom prst="rect">
            <a:avLst/>
          </a:prstGeom>
          <a:ln w="12700">
            <a:miter lim="400000"/>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001C-B776-8968-0FB9-C9C20D8A929C}"/>
              </a:ext>
            </a:extLst>
          </p:cNvPr>
          <p:cNvSpPr>
            <a:spLocks noGrp="1"/>
          </p:cNvSpPr>
          <p:nvPr>
            <p:ph type="title"/>
          </p:nvPr>
        </p:nvSpPr>
        <p:spPr/>
        <p:txBody>
          <a:bodyPr/>
          <a:lstStyle/>
          <a:p>
            <a:pPr algn="ctr"/>
            <a:r>
              <a:rPr lang="en-US" b="1" dirty="0"/>
              <a:t>Notes</a:t>
            </a:r>
          </a:p>
        </p:txBody>
      </p:sp>
      <p:sp>
        <p:nvSpPr>
          <p:cNvPr id="3" name="Content Placeholder 2">
            <a:extLst>
              <a:ext uri="{FF2B5EF4-FFF2-40B4-BE49-F238E27FC236}">
                <a16:creationId xmlns:a16="http://schemas.microsoft.com/office/drawing/2014/main" id="{7DC70A8C-A622-965B-5C2B-8659D2412CF7}"/>
              </a:ext>
            </a:extLst>
          </p:cNvPr>
          <p:cNvSpPr>
            <a:spLocks noGrp="1"/>
          </p:cNvSpPr>
          <p:nvPr>
            <p:ph idx="1"/>
          </p:nvPr>
        </p:nvSpPr>
        <p:spPr/>
        <p:txBody>
          <a:bodyPr>
            <a:normAutofit/>
          </a:bodyPr>
          <a:lstStyle/>
          <a:p>
            <a:r>
              <a:rPr lang="en-US" sz="3200" b="1" dirty="0"/>
              <a:t>Gun control usually endangers public safety, and doesn’t lower crime rates</a:t>
            </a:r>
          </a:p>
          <a:p>
            <a:r>
              <a:rPr lang="en-US" sz="3200" b="1" dirty="0"/>
              <a:t>Gun control has been used consistently to disarm the poor and minorities</a:t>
            </a:r>
          </a:p>
          <a:p>
            <a:r>
              <a:rPr lang="en-US" sz="3200" b="1" dirty="0"/>
              <a:t>Many misimpressions about guns</a:t>
            </a:r>
          </a:p>
        </p:txBody>
      </p:sp>
    </p:spTree>
    <p:extLst>
      <p:ext uri="{BB962C8B-B14F-4D97-AF65-F5344CB8AC3E}">
        <p14:creationId xmlns:p14="http://schemas.microsoft.com/office/powerpoint/2010/main" val="399498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A23A36-86E5-CC1F-C608-117D5D5D5135}"/>
            </a:ext>
          </a:extLst>
        </p:cNvPr>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69BF1734-0096-E308-6979-9BC90BFEF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59D3F037-A9B0-5C63-0E9C-79237E86A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4" name="Shape 164">
            <a:extLst>
              <a:ext uri="{FF2B5EF4-FFF2-40B4-BE49-F238E27FC236}">
                <a16:creationId xmlns:a16="http://schemas.microsoft.com/office/drawing/2014/main" id="{041CC1FA-0C56-E964-A2E9-AAE410763719}"/>
              </a:ext>
            </a:extLst>
          </p:cNvPr>
          <p:cNvSpPr>
            <a:spLocks noGrp="1"/>
          </p:cNvSpPr>
          <p:nvPr>
            <p:ph type="title"/>
          </p:nvPr>
        </p:nvSpPr>
        <p:spPr>
          <a:xfrm>
            <a:off x="457200" y="1598246"/>
            <a:ext cx="4412419" cy="3626217"/>
          </a:xfrm>
          <a:prstGeom prst="rect">
            <a:avLst/>
          </a:prstGeom>
        </p:spPr>
        <p:txBody>
          <a:bodyPr anchor="t">
            <a:normAutofit/>
          </a:bodyPr>
          <a:lstStyle>
            <a:lvl1pPr defTabSz="487680">
              <a:defRPr sz="9150" b="1"/>
            </a:lvl1pPr>
          </a:lstStyle>
          <a:p>
            <a:pPr algn="r" fontAlgn="base"/>
            <a:r>
              <a:rPr lang="en-US" sz="5000" i="0" u="none" strike="noStrike">
                <a:solidFill>
                  <a:srgbClr val="FFFFFF"/>
                </a:solidFill>
                <a:effectLst/>
                <a:latin typeface="Calibri" panose="020F0502020204030204" pitchFamily="34" charset="0"/>
                <a:cs typeface="Calibri" panose="020F0502020204030204" pitchFamily="34" charset="0"/>
              </a:rPr>
              <a:t>The Effects of Gun Control Policies on Crime and Public Safety</a:t>
            </a:r>
          </a:p>
        </p:txBody>
      </p:sp>
      <p:sp>
        <p:nvSpPr>
          <p:cNvPr id="165" name="Shape 165">
            <a:extLst>
              <a:ext uri="{FF2B5EF4-FFF2-40B4-BE49-F238E27FC236}">
                <a16:creationId xmlns:a16="http://schemas.microsoft.com/office/drawing/2014/main" id="{9277BB6D-0786-4B88-E31A-1744D7AB6971}"/>
              </a:ext>
            </a:extLst>
          </p:cNvPr>
          <p:cNvSpPr>
            <a:spLocks noGrp="1"/>
          </p:cNvSpPr>
          <p:nvPr>
            <p:ph type="body" sz="quarter" idx="1"/>
          </p:nvPr>
        </p:nvSpPr>
        <p:spPr>
          <a:xfrm>
            <a:off x="457200" y="5350213"/>
            <a:ext cx="4412417" cy="1031537"/>
          </a:xfrm>
          <a:prstGeom prst="rect">
            <a:avLst/>
          </a:prstGeom>
        </p:spPr>
        <p:txBody>
          <a:bodyPr>
            <a:normAutofit/>
          </a:bodyPr>
          <a:lstStyle>
            <a:lvl1pPr>
              <a:spcBef>
                <a:spcPts val="1400"/>
              </a:spcBef>
              <a:defRPr sz="9200">
                <a:solidFill>
                  <a:srgbClr val="0000FF"/>
                </a:solidFill>
              </a:defRPr>
            </a:lvl1pPr>
          </a:lstStyle>
          <a:p>
            <a:pPr algn="r"/>
            <a:r>
              <a:rPr lang="en-US" sz="4000" b="1" dirty="0">
                <a:solidFill>
                  <a:srgbClr val="FFFFFF"/>
                </a:solidFill>
              </a:rPr>
              <a:t>John R Lott, Jr.</a:t>
            </a:r>
          </a:p>
        </p:txBody>
      </p:sp>
      <p:cxnSp>
        <p:nvCxnSpPr>
          <p:cNvPr id="174" name="Straight Connector 173">
            <a:extLst>
              <a:ext uri="{FF2B5EF4-FFF2-40B4-BE49-F238E27FC236}">
                <a16:creationId xmlns:a16="http://schemas.microsoft.com/office/drawing/2014/main" id="{46ACE70E-32ED-9F91-AE27-3E09119853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CF2C0FD-C09A-CCA9-6B45-FB8D7FFB16BB}"/>
              </a:ext>
            </a:extLst>
          </p:cNvPr>
          <p:cNvPicPr>
            <a:picLocks noChangeAspect="1"/>
          </p:cNvPicPr>
          <p:nvPr/>
        </p:nvPicPr>
        <p:blipFill>
          <a:blip r:embed="rId2"/>
          <a:stretch>
            <a:fillRect/>
          </a:stretch>
        </p:blipFill>
        <p:spPr>
          <a:xfrm>
            <a:off x="5986925" y="2110200"/>
            <a:ext cx="5664133" cy="3695845"/>
          </a:xfrm>
          <a:prstGeom prst="rect">
            <a:avLst/>
          </a:prstGeom>
        </p:spPr>
      </p:pic>
      <p:grpSp>
        <p:nvGrpSpPr>
          <p:cNvPr id="176" name="Group 175">
            <a:extLst>
              <a:ext uri="{FF2B5EF4-FFF2-40B4-BE49-F238E27FC236}">
                <a16:creationId xmlns:a16="http://schemas.microsoft.com/office/drawing/2014/main" id="{90AB2C6D-3F49-D31C-31AF-C854EEE65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7" name="Graphic 17">
              <a:extLst>
                <a:ext uri="{FF2B5EF4-FFF2-40B4-BE49-F238E27FC236}">
                  <a16:creationId xmlns:a16="http://schemas.microsoft.com/office/drawing/2014/main" id="{15752E8F-806C-DFAD-71EA-017023418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8" name="Graphic 21">
              <a:extLst>
                <a:ext uri="{FF2B5EF4-FFF2-40B4-BE49-F238E27FC236}">
                  <a16:creationId xmlns:a16="http://schemas.microsoft.com/office/drawing/2014/main" id="{377341E7-B4D2-D322-BD68-1E8D4FF0B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TextBox 2">
            <a:extLst>
              <a:ext uri="{FF2B5EF4-FFF2-40B4-BE49-F238E27FC236}">
                <a16:creationId xmlns:a16="http://schemas.microsoft.com/office/drawing/2014/main" id="{E80CB25B-7F4C-EC38-022F-0949F5A201EF}"/>
              </a:ext>
            </a:extLst>
          </p:cNvPr>
          <p:cNvSpPr txBox="1"/>
          <p:nvPr/>
        </p:nvSpPr>
        <p:spPr>
          <a:xfrm>
            <a:off x="20097" y="10249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97495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95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DDA-1E7D-971B-7944-B6F23281C26E}"/>
              </a:ext>
            </a:extLst>
          </p:cNvPr>
          <p:cNvSpPr>
            <a:spLocks noGrp="1"/>
          </p:cNvSpPr>
          <p:nvPr>
            <p:ph type="ctrTitle"/>
          </p:nvPr>
        </p:nvSpPr>
        <p:spPr>
          <a:xfrm>
            <a:off x="1524000" y="143164"/>
            <a:ext cx="9144000" cy="900401"/>
          </a:xfrm>
        </p:spPr>
        <p:txBody>
          <a:bodyPr>
            <a:noAutofit/>
          </a:bodyPr>
          <a:lstStyle/>
          <a:p>
            <a:r>
              <a:rPr lang="en-US" b="1" dirty="0">
                <a:solidFill>
                  <a:srgbClr val="FF0000"/>
                </a:solidFill>
              </a:rPr>
              <a:t>Australia</a:t>
            </a:r>
          </a:p>
        </p:txBody>
      </p:sp>
      <p:sp>
        <p:nvSpPr>
          <p:cNvPr id="3" name="Subtitle 2">
            <a:extLst>
              <a:ext uri="{FF2B5EF4-FFF2-40B4-BE49-F238E27FC236}">
                <a16:creationId xmlns:a16="http://schemas.microsoft.com/office/drawing/2014/main" id="{5DF93AAE-B2CF-6016-4CC5-4ACC4B489C47}"/>
              </a:ext>
            </a:extLst>
          </p:cNvPr>
          <p:cNvSpPr>
            <a:spLocks noGrp="1"/>
          </p:cNvSpPr>
          <p:nvPr>
            <p:ph type="subTitle" idx="1"/>
          </p:nvPr>
        </p:nvSpPr>
        <p:spPr>
          <a:xfrm>
            <a:off x="895927" y="1274618"/>
            <a:ext cx="10547928" cy="5347856"/>
          </a:xfrm>
        </p:spPr>
        <p:txBody>
          <a:bodyPr>
            <a:noAutofit/>
          </a:bodyPr>
          <a:lstStyle/>
          <a:p>
            <a:r>
              <a:rPr lang="en-US" sz="2800" b="1" i="0" u="none" strike="noStrike" dirty="0">
                <a:solidFill>
                  <a:srgbClr val="000000"/>
                </a:solidFill>
                <a:effectLst/>
                <a:latin typeface="Calibri" panose="020F0502020204030204" pitchFamily="34" charset="0"/>
                <a:cs typeface="Calibri" panose="020F0502020204030204" pitchFamily="34" charset="0"/>
              </a:rPr>
              <a:t>“there is a wide consensus that our 1996 reforms not only reduced the gun-related homicide rate, but also the suicide rate. … Our gun buyback scheme cut firearm suicides by 74 percent.” </a:t>
            </a:r>
          </a:p>
          <a:p>
            <a:r>
              <a:rPr lang="en-US" sz="2800" b="1" i="0" u="none" strike="noStrike" dirty="0">
                <a:solidFill>
                  <a:srgbClr val="000000"/>
                </a:solidFill>
                <a:effectLst/>
                <a:latin typeface="Calibri" panose="020F0502020204030204" pitchFamily="34" charset="0"/>
                <a:cs typeface="Calibri" panose="020F0502020204030204" pitchFamily="34" charset="0"/>
              </a:rPr>
              <a:t>-- </a:t>
            </a:r>
            <a:r>
              <a:rPr lang="en-US" sz="2800" b="1" i="1" u="none" strike="noStrike" dirty="0">
                <a:solidFill>
                  <a:srgbClr val="000000"/>
                </a:solidFill>
                <a:effectLst/>
                <a:latin typeface="Calibri" panose="020F0502020204030204" pitchFamily="34" charset="0"/>
                <a:cs typeface="Calibri" panose="020F0502020204030204" pitchFamily="34" charset="0"/>
              </a:rPr>
              <a:t>John Howard prime minister of Australia from 1996 to 2007 in the New York Times, January 16, 2013 (</a:t>
            </a:r>
            <a:r>
              <a:rPr lang="en-US" sz="2800" b="1" i="1" u="none" strike="noStrike" dirty="0">
                <a:solidFill>
                  <a:srgbClr val="000000"/>
                </a:solidFill>
                <a:effectLst/>
                <a:latin typeface="Calibri" panose="020F0502020204030204" pitchFamily="34" charset="0"/>
                <a:cs typeface="Calibri" panose="020F0502020204030204" pitchFamily="34" charset="0"/>
                <a:hlinkClick r:id="rId2"/>
              </a:rPr>
              <a:t>https://archive.is/4h0Xi#selection-585.142-585.264</a:t>
            </a:r>
            <a:r>
              <a:rPr lang="en-US" sz="2800" b="1" i="1" u="none" strike="noStrike" dirty="0">
                <a:solidFill>
                  <a:srgbClr val="000000"/>
                </a:solidFill>
                <a:effectLst/>
                <a:latin typeface="Calibri" panose="020F0502020204030204" pitchFamily="34" charset="0"/>
                <a:cs typeface="Calibri" panose="020F0502020204030204" pitchFamily="34" charset="0"/>
              </a:rPr>
              <a:t>)</a:t>
            </a:r>
          </a:p>
          <a:p>
            <a:endParaRPr lang="en-US" sz="2800" b="1" i="1" u="none" strike="noStrike" dirty="0">
              <a:solidFill>
                <a:srgbClr val="000000"/>
              </a:solidFill>
              <a:effectLst/>
              <a:latin typeface="Calibri" panose="020F0502020204030204" pitchFamily="34" charset="0"/>
              <a:cs typeface="Calibri" panose="020F0502020204030204" pitchFamily="34" charset="0"/>
            </a:endParaRPr>
          </a:p>
          <a:p>
            <a:r>
              <a:rPr lang="en-US" sz="2800" b="1" i="0" u="none" strike="noStrike" dirty="0">
                <a:solidFill>
                  <a:srgbClr val="4C4E4D"/>
                </a:solidFill>
                <a:effectLst/>
                <a:latin typeface="Calibri" panose="020F0502020204030204" pitchFamily="34" charset="0"/>
                <a:cs typeface="Calibri" panose="020F0502020204030204" pitchFamily="34" charset="0"/>
              </a:rPr>
              <a:t>“The average firearm homicide rate went down by about 42 percent.</a:t>
            </a:r>
            <a:r>
              <a:rPr lang="en-US" sz="2800" b="1" i="1" dirty="0">
                <a:solidFill>
                  <a:srgbClr val="000000"/>
                </a:solidFill>
                <a:latin typeface="Calibri" panose="020F0502020204030204" pitchFamily="34" charset="0"/>
                <a:cs typeface="Calibri" panose="020F0502020204030204" pitchFamily="34" charset="0"/>
              </a:rPr>
              <a:t>”</a:t>
            </a:r>
          </a:p>
          <a:p>
            <a:r>
              <a:rPr lang="en-US" sz="2800" b="1" i="1" u="none" strike="noStrike" dirty="0">
                <a:solidFill>
                  <a:srgbClr val="000000"/>
                </a:solidFill>
                <a:effectLst/>
                <a:latin typeface="Calibri" panose="020F0502020204030204" pitchFamily="34" charset="0"/>
                <a:cs typeface="Calibri" panose="020F0502020204030204" pitchFamily="34" charset="0"/>
              </a:rPr>
              <a:t>-- </a:t>
            </a:r>
            <a:r>
              <a:rPr lang="en-US" sz="2800" b="1" u="none" strike="noStrike" dirty="0">
                <a:solidFill>
                  <a:srgbClr val="000000"/>
                </a:solidFill>
                <a:effectLst/>
                <a:latin typeface="Calibri" panose="020F0502020204030204" pitchFamily="34" charset="0"/>
                <a:cs typeface="Calibri" panose="020F0502020204030204" pitchFamily="34" charset="0"/>
              </a:rPr>
              <a:t>Zack Beauchamp, </a:t>
            </a:r>
            <a:r>
              <a:rPr lang="en-US" sz="2800" b="1" i="1" u="none" strike="noStrike" dirty="0">
                <a:solidFill>
                  <a:srgbClr val="000000"/>
                </a:solidFill>
                <a:effectLst/>
                <a:latin typeface="Calibri" panose="020F0502020204030204" pitchFamily="34" charset="0"/>
                <a:cs typeface="Calibri" panose="020F0502020204030204" pitchFamily="34" charset="0"/>
              </a:rPr>
              <a:t>“</a:t>
            </a:r>
            <a:r>
              <a:rPr lang="en-US" sz="2800" b="1" i="0" u="none" strike="noStrike" dirty="0">
                <a:solidFill>
                  <a:srgbClr val="4C4E4D"/>
                </a:solidFill>
                <a:effectLst/>
                <a:latin typeface="Calibri" panose="020F0502020204030204" pitchFamily="34" charset="0"/>
                <a:cs typeface="Calibri" panose="020F0502020204030204" pitchFamily="34" charset="0"/>
              </a:rPr>
              <a:t>Murders and suicides plummeted,” </a:t>
            </a:r>
            <a:r>
              <a:rPr lang="en-US" sz="2800" b="1" i="1" u="none" strike="noStrike" dirty="0">
                <a:solidFill>
                  <a:srgbClr val="000000"/>
                </a:solidFill>
                <a:effectLst/>
                <a:latin typeface="Calibri" panose="020F0502020204030204" pitchFamily="34" charset="0"/>
                <a:cs typeface="Calibri" panose="020F0502020204030204" pitchFamily="34" charset="0"/>
              </a:rPr>
              <a:t>Vox, May 25, 2022</a:t>
            </a:r>
          </a:p>
          <a:p>
            <a:endParaRPr lang="en-US" sz="2800" b="1" dirty="0">
              <a:latin typeface="Calibri" panose="020F0502020204030204" pitchFamily="34" charset="0"/>
              <a:cs typeface="Calibri" panose="020F0502020204030204" pitchFamily="34" charset="0"/>
            </a:endParaRPr>
          </a:p>
          <a:p>
            <a:pPr algn="l"/>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30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7DECBB-8B85-C7D0-A3A4-EC389A47E68B}"/>
              </a:ext>
            </a:extLst>
          </p:cNvPr>
          <p:cNvGraphicFramePr>
            <a:graphicFrameLocks noGrp="1"/>
          </p:cNvGraphicFramePr>
          <p:nvPr>
            <p:ph idx="1"/>
            <p:extLst>
              <p:ext uri="{D42A27DB-BD31-4B8C-83A1-F6EECF244321}">
                <p14:modId xmlns:p14="http://schemas.microsoft.com/office/powerpoint/2010/main" val="1975979904"/>
              </p:ext>
            </p:extLst>
          </p:nvPr>
        </p:nvGraphicFramePr>
        <p:xfrm>
          <a:off x="838200" y="109330"/>
          <a:ext cx="10515600" cy="638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08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DDA-1E7D-971B-7944-B6F23281C26E}"/>
              </a:ext>
            </a:extLst>
          </p:cNvPr>
          <p:cNvSpPr>
            <a:spLocks noGrp="1"/>
          </p:cNvSpPr>
          <p:nvPr>
            <p:ph type="ctrTitle"/>
          </p:nvPr>
        </p:nvSpPr>
        <p:spPr>
          <a:xfrm>
            <a:off x="1524000" y="286327"/>
            <a:ext cx="9144000" cy="2438400"/>
          </a:xfrm>
        </p:spPr>
        <p:txBody>
          <a:bodyPr>
            <a:normAutofit fontScale="90000"/>
          </a:bodyPr>
          <a:lstStyle/>
          <a:p>
            <a:r>
              <a:rPr lang="en-US" sz="5300" b="1" dirty="0">
                <a:solidFill>
                  <a:srgbClr val="FF0000"/>
                </a:solidFill>
                <a:latin typeface="Calibri" panose="020F0502020204030204" pitchFamily="34" charset="0"/>
                <a:cs typeface="Calibri" panose="020F0502020204030204" pitchFamily="34" charset="0"/>
              </a:rPr>
              <a:t>Considerations about Australia’s “buyback”/Confiscation of guns</a:t>
            </a:r>
            <a:br>
              <a:rPr lang="en-US" sz="6000" b="1" dirty="0">
                <a:latin typeface="Calibri" panose="020F0502020204030204" pitchFamily="34" charset="0"/>
                <a:cs typeface="Calibri" panose="020F0502020204030204" pitchFamily="34" charset="0"/>
              </a:rPr>
            </a:br>
            <a:endParaRPr lang="en-US" dirty="0"/>
          </a:p>
        </p:txBody>
      </p:sp>
      <p:sp>
        <p:nvSpPr>
          <p:cNvPr id="3" name="Subtitle 2">
            <a:extLst>
              <a:ext uri="{FF2B5EF4-FFF2-40B4-BE49-F238E27FC236}">
                <a16:creationId xmlns:a16="http://schemas.microsoft.com/office/drawing/2014/main" id="{5DF93AAE-B2CF-6016-4CC5-4ACC4B489C47}"/>
              </a:ext>
            </a:extLst>
          </p:cNvPr>
          <p:cNvSpPr>
            <a:spLocks noGrp="1"/>
          </p:cNvSpPr>
          <p:nvPr>
            <p:ph type="subTitle" idx="1"/>
          </p:nvPr>
        </p:nvSpPr>
        <p:spPr>
          <a:xfrm>
            <a:off x="1524000" y="2295145"/>
            <a:ext cx="9144000" cy="4276528"/>
          </a:xfrm>
        </p:spPr>
        <p:txBody>
          <a:bodyPr>
            <a:normAutofit lnSpcReduction="10000"/>
          </a:bodyPr>
          <a:lstStyle/>
          <a:p>
            <a:pPr algn="l"/>
            <a:r>
              <a:rPr lang="en-US" sz="2400" b="1" dirty="0">
                <a:latin typeface="Calibri" panose="020F0502020204030204" pitchFamily="34" charset="0"/>
                <a:cs typeface="Calibri" panose="020F0502020204030204" pitchFamily="34" charset="0"/>
              </a:rPr>
              <a:t>-- </a:t>
            </a:r>
            <a:r>
              <a:rPr lang="en-US" sz="2400" b="1" i="0" u="none" strike="noStrike" dirty="0">
                <a:solidFill>
                  <a:srgbClr val="666666"/>
                </a:solidFill>
                <a:effectLst/>
                <a:latin typeface="Open Sans" panose="020B0606030504020204" pitchFamily="34" charset="0"/>
              </a:rPr>
              <a:t>almost 1 million guns being handed in and destroyed, 29% of total</a:t>
            </a:r>
          </a:p>
          <a:p>
            <a:pPr algn="l"/>
            <a:r>
              <a:rPr lang="en-US" sz="2400" b="1" dirty="0">
                <a:latin typeface="Calibri" panose="020F0502020204030204" pitchFamily="34" charset="0"/>
                <a:cs typeface="Calibri" panose="020F0502020204030204" pitchFamily="34" charset="0"/>
              </a:rPr>
              <a:t>-- </a:t>
            </a:r>
            <a:r>
              <a:rPr lang="en-US" sz="2400" b="1" i="0" u="none" strike="noStrike" dirty="0">
                <a:solidFill>
                  <a:srgbClr val="666666"/>
                </a:solidFill>
                <a:effectLst/>
                <a:latin typeface="Open Sans" panose="020B0606030504020204" pitchFamily="34" charset="0"/>
              </a:rPr>
              <a:t>since 1997 gun ownership in Australia </a:t>
            </a:r>
            <a:r>
              <a:rPr lang="en-US" sz="2400" b="1" i="0" u="none" strike="noStrike" dirty="0">
                <a:solidFill>
                  <a:srgbClr val="FF0000"/>
                </a:solidFill>
                <a:effectLst/>
                <a:latin typeface="Open Sans" panose="020B0606030504020204" pitchFamily="34" charset="0"/>
              </a:rPr>
              <a:t>grew</a:t>
            </a:r>
            <a:r>
              <a:rPr lang="en-US" sz="2400" b="1" i="0" u="none" strike="noStrike" dirty="0">
                <a:solidFill>
                  <a:srgbClr val="666666"/>
                </a:solidFill>
                <a:effectLst/>
                <a:latin typeface="Open Sans" panose="020B0606030504020204" pitchFamily="34" charset="0"/>
              </a:rPr>
              <a:t> over three times faster than the population (from </a:t>
            </a:r>
            <a:r>
              <a:rPr lang="en-US" sz="2400" b="1" i="0" u="none" strike="noStrike" dirty="0">
                <a:solidFill>
                  <a:srgbClr val="2EA3F2"/>
                </a:solidFill>
                <a:effectLst/>
                <a:latin typeface="Open Sans" panose="020B0606030504020204" pitchFamily="34" charset="0"/>
                <a:hlinkClick r:id="rId2"/>
              </a:rPr>
              <a:t>2.5</a:t>
            </a:r>
            <a:r>
              <a:rPr lang="en-US" sz="2400" b="1" i="0" u="none" strike="noStrike" dirty="0">
                <a:solidFill>
                  <a:srgbClr val="666666"/>
                </a:solidFill>
                <a:effectLst/>
                <a:latin typeface="Open Sans" panose="020B0606030504020204" pitchFamily="34" charset="0"/>
              </a:rPr>
              <a:t> million guns in 1997 to </a:t>
            </a:r>
            <a:r>
              <a:rPr lang="en-US" sz="2400" b="1" i="0" u="none" strike="noStrike" dirty="0">
                <a:solidFill>
                  <a:srgbClr val="2EA3F2"/>
                </a:solidFill>
                <a:effectLst/>
                <a:latin typeface="Open Sans" panose="020B0606030504020204" pitchFamily="34" charset="0"/>
                <a:hlinkClick r:id="rId2"/>
              </a:rPr>
              <a:t>5.8 million</a:t>
            </a:r>
            <a:r>
              <a:rPr lang="en-US" sz="2400" b="1" i="0" u="none" strike="noStrike" dirty="0">
                <a:solidFill>
                  <a:srgbClr val="666666"/>
                </a:solidFill>
                <a:effectLst/>
                <a:latin typeface="Open Sans" panose="020B0606030504020204" pitchFamily="34" charset="0"/>
              </a:rPr>
              <a:t> in 2010).</a:t>
            </a:r>
          </a:p>
          <a:p>
            <a:pPr algn="l"/>
            <a:r>
              <a:rPr lang="en-US" sz="2400" b="1" dirty="0">
                <a:latin typeface="Calibri" panose="020F0502020204030204" pitchFamily="34" charset="0"/>
                <a:cs typeface="Calibri" panose="020F0502020204030204" pitchFamily="34" charset="0"/>
              </a:rPr>
              <a:t>-- So how would you predict how crime/suicide rates should change?</a:t>
            </a:r>
          </a:p>
          <a:p>
            <a:pPr algn="l"/>
            <a:r>
              <a:rPr lang="en-US" b="1" dirty="0"/>
              <a:t>-- Why look at just firearm homicides and suicides? Why not total homicide and suicide?</a:t>
            </a:r>
          </a:p>
          <a:p>
            <a:pPr algn="l"/>
            <a:r>
              <a:rPr lang="en-US" b="1" dirty="0"/>
              <a:t>-- Are homicide and murder the same thing? Why lump them together?</a:t>
            </a:r>
          </a:p>
          <a:p>
            <a:pPr algn="l"/>
            <a:r>
              <a:rPr lang="en-US" b="1" dirty="0"/>
              <a:t>-- Could you give an example of a law reducing murder but increasing homicides? Or the reverse?</a:t>
            </a:r>
          </a:p>
        </p:txBody>
      </p:sp>
    </p:spTree>
    <p:extLst>
      <p:ext uri="{BB962C8B-B14F-4D97-AF65-F5344CB8AC3E}">
        <p14:creationId xmlns:p14="http://schemas.microsoft.com/office/powerpoint/2010/main" val="1939628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C3505-F6F8-97CE-7B13-552739725241}"/>
              </a:ext>
            </a:extLst>
          </p:cNvPr>
          <p:cNvPicPr>
            <a:picLocks noChangeAspect="1"/>
          </p:cNvPicPr>
          <p:nvPr/>
        </p:nvPicPr>
        <p:blipFill>
          <a:blip r:embed="rId2"/>
          <a:stretch>
            <a:fillRect/>
          </a:stretch>
        </p:blipFill>
        <p:spPr>
          <a:xfrm>
            <a:off x="2486198" y="0"/>
            <a:ext cx="7219604" cy="6858000"/>
          </a:xfrm>
          <a:prstGeom prst="rect">
            <a:avLst/>
          </a:prstGeom>
        </p:spPr>
      </p:pic>
    </p:spTree>
    <p:extLst>
      <p:ext uri="{BB962C8B-B14F-4D97-AF65-F5344CB8AC3E}">
        <p14:creationId xmlns:p14="http://schemas.microsoft.com/office/powerpoint/2010/main" val="2789286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8BA97-3331-1779-98CA-49FF1426AF61}"/>
              </a:ext>
            </a:extLst>
          </p:cNvPr>
          <p:cNvPicPr>
            <a:picLocks noChangeAspect="1"/>
          </p:cNvPicPr>
          <p:nvPr/>
        </p:nvPicPr>
        <p:blipFill>
          <a:blip r:embed="rId2"/>
          <a:stretch>
            <a:fillRect/>
          </a:stretch>
        </p:blipFill>
        <p:spPr>
          <a:xfrm>
            <a:off x="2273003" y="0"/>
            <a:ext cx="7645993" cy="6858000"/>
          </a:xfrm>
          <a:prstGeom prst="rect">
            <a:avLst/>
          </a:prstGeom>
        </p:spPr>
      </p:pic>
    </p:spTree>
    <p:extLst>
      <p:ext uri="{BB962C8B-B14F-4D97-AF65-F5344CB8AC3E}">
        <p14:creationId xmlns:p14="http://schemas.microsoft.com/office/powerpoint/2010/main" val="2999474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E5057-3753-1C39-24D9-DEEF85DFE6BA}"/>
              </a:ext>
            </a:extLst>
          </p:cNvPr>
          <p:cNvPicPr>
            <a:picLocks noChangeAspect="1"/>
          </p:cNvPicPr>
          <p:nvPr/>
        </p:nvPicPr>
        <p:blipFill>
          <a:blip r:embed="rId2"/>
          <a:stretch>
            <a:fillRect/>
          </a:stretch>
        </p:blipFill>
        <p:spPr>
          <a:xfrm>
            <a:off x="2418354" y="0"/>
            <a:ext cx="7355292" cy="6858000"/>
          </a:xfrm>
          <a:prstGeom prst="rect">
            <a:avLst/>
          </a:prstGeom>
        </p:spPr>
      </p:pic>
    </p:spTree>
    <p:extLst>
      <p:ext uri="{BB962C8B-B14F-4D97-AF65-F5344CB8AC3E}">
        <p14:creationId xmlns:p14="http://schemas.microsoft.com/office/powerpoint/2010/main" val="1012683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31.png"/>
          <p:cNvPicPr>
            <a:picLocks noChangeAspect="1"/>
          </p:cNvPicPr>
          <p:nvPr/>
        </p:nvPicPr>
        <p:blipFill>
          <a:blip r:embed="rId2"/>
          <a:stretch>
            <a:fillRect/>
          </a:stretch>
        </p:blipFill>
        <p:spPr>
          <a:xfrm>
            <a:off x="1605959" y="276530"/>
            <a:ext cx="8443690" cy="6484966"/>
          </a:xfrm>
          <a:prstGeom prst="rect">
            <a:avLst/>
          </a:prstGeom>
          <a:ln w="12700">
            <a:miter lim="400000"/>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xfrm>
            <a:off x="1981199" y="-94588"/>
            <a:ext cx="8229603" cy="1143001"/>
          </a:xfrm>
          <a:prstGeom prst="rect">
            <a:avLst/>
          </a:prstGeom>
        </p:spPr>
        <p:txBody>
          <a:bodyPr>
            <a:normAutofit fontScale="90000"/>
          </a:bodyPr>
          <a:lstStyle>
            <a:lvl1pPr defTabSz="526694">
              <a:defRPr sz="4500"/>
            </a:lvl1pPr>
          </a:lstStyle>
          <a:p>
            <a:r>
              <a:t>After taking account of average differences by state and time</a:t>
            </a:r>
          </a:p>
        </p:txBody>
      </p:sp>
      <p:pic>
        <p:nvPicPr>
          <p:cNvPr id="264" name="image32.png"/>
          <p:cNvPicPr>
            <a:picLocks noChangeAspect="1"/>
          </p:cNvPicPr>
          <p:nvPr/>
        </p:nvPicPr>
        <p:blipFill>
          <a:blip r:embed="rId2"/>
          <a:stretch>
            <a:fillRect/>
          </a:stretch>
        </p:blipFill>
        <p:spPr>
          <a:xfrm>
            <a:off x="3095129" y="1052912"/>
            <a:ext cx="6190119" cy="5765004"/>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BF3D-5E0D-8F54-6649-E12B52B23693}"/>
              </a:ext>
            </a:extLst>
          </p:cNvPr>
          <p:cNvSpPr>
            <a:spLocks noGrp="1"/>
          </p:cNvSpPr>
          <p:nvPr>
            <p:ph type="title"/>
          </p:nvPr>
        </p:nvSpPr>
        <p:spPr>
          <a:xfrm>
            <a:off x="838200" y="117987"/>
            <a:ext cx="10515600" cy="786581"/>
          </a:xfrm>
        </p:spPr>
        <p:txBody>
          <a:bodyPr/>
          <a:lstStyle/>
          <a:p>
            <a:pPr algn="ctr"/>
            <a:r>
              <a:rPr lang="en-US" b="1" dirty="0"/>
              <a:t>How concentrated murders are in the US</a:t>
            </a:r>
          </a:p>
        </p:txBody>
      </p:sp>
      <p:sp>
        <p:nvSpPr>
          <p:cNvPr id="3" name="Content Placeholder 2">
            <a:extLst>
              <a:ext uri="{FF2B5EF4-FFF2-40B4-BE49-F238E27FC236}">
                <a16:creationId xmlns:a16="http://schemas.microsoft.com/office/drawing/2014/main" id="{68717147-9222-B786-6C33-9A37359A69AD}"/>
              </a:ext>
            </a:extLst>
          </p:cNvPr>
          <p:cNvSpPr>
            <a:spLocks noGrp="1"/>
          </p:cNvSpPr>
          <p:nvPr>
            <p:ph idx="1"/>
          </p:nvPr>
        </p:nvSpPr>
        <p:spPr>
          <a:xfrm>
            <a:off x="108155" y="904568"/>
            <a:ext cx="4395019" cy="5712542"/>
          </a:xfrm>
        </p:spPr>
        <p:txBody>
          <a:bodyPr>
            <a:normAutofit lnSpcReduction="10000"/>
          </a:bodyPr>
          <a:lstStyle/>
          <a:p>
            <a:r>
              <a:rPr lang="en-US" dirty="0"/>
              <a:t>2% of counties have 23% of the population and account </a:t>
            </a:r>
            <a:r>
              <a:rPr lang="en-US"/>
              <a:t>for 56% </a:t>
            </a:r>
            <a:r>
              <a:rPr lang="en-US" dirty="0"/>
              <a:t>of murders.</a:t>
            </a:r>
          </a:p>
          <a:p>
            <a:pPr lvl="1"/>
            <a:r>
              <a:rPr lang="en-US" dirty="0"/>
              <a:t>About 2/3rds of those murders occur within 10 block areas within those counties.</a:t>
            </a:r>
          </a:p>
          <a:p>
            <a:r>
              <a:rPr lang="en-US" dirty="0"/>
              <a:t>54% of the counties have 11% of the population and have zero murders</a:t>
            </a:r>
          </a:p>
          <a:p>
            <a:r>
              <a:rPr lang="en-US" dirty="0"/>
              <a:t>15% of counties have 10% of the population and have one murder each</a:t>
            </a:r>
          </a:p>
        </p:txBody>
      </p:sp>
      <p:pic>
        <p:nvPicPr>
          <p:cNvPr id="5" name="Picture 4">
            <a:extLst>
              <a:ext uri="{FF2B5EF4-FFF2-40B4-BE49-F238E27FC236}">
                <a16:creationId xmlns:a16="http://schemas.microsoft.com/office/drawing/2014/main" id="{783C8C23-335B-758D-396F-A5F911581CBD}"/>
              </a:ext>
            </a:extLst>
          </p:cNvPr>
          <p:cNvPicPr>
            <a:picLocks noChangeAspect="1"/>
          </p:cNvPicPr>
          <p:nvPr/>
        </p:nvPicPr>
        <p:blipFill>
          <a:blip r:embed="rId2"/>
          <a:stretch>
            <a:fillRect/>
          </a:stretch>
        </p:blipFill>
        <p:spPr>
          <a:xfrm>
            <a:off x="4798142" y="728003"/>
            <a:ext cx="7118555" cy="7138274"/>
          </a:xfrm>
          <a:prstGeom prst="rect">
            <a:avLst/>
          </a:prstGeom>
        </p:spPr>
      </p:pic>
    </p:spTree>
    <p:extLst>
      <p:ext uri="{BB962C8B-B14F-4D97-AF65-F5344CB8AC3E}">
        <p14:creationId xmlns:p14="http://schemas.microsoft.com/office/powerpoint/2010/main" val="307050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880" y="-1"/>
            <a:ext cx="9193427" cy="6660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26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183158"/>
            <a:ext cx="9616243" cy="6307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19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F7DECBB-8B85-C7D0-A3A4-EC389A47E68B}"/>
              </a:ext>
            </a:extLst>
          </p:cNvPr>
          <p:cNvGraphicFramePr>
            <a:graphicFrameLocks noGrp="1"/>
          </p:cNvGraphicFramePr>
          <p:nvPr>
            <p:ph idx="1"/>
            <p:extLst>
              <p:ext uri="{D42A27DB-BD31-4B8C-83A1-F6EECF244321}">
                <p14:modId xmlns:p14="http://schemas.microsoft.com/office/powerpoint/2010/main" val="3078314488"/>
              </p:ext>
            </p:extLst>
          </p:nvPr>
        </p:nvGraphicFramePr>
        <p:xfrm>
          <a:off x="838200" y="109330"/>
          <a:ext cx="10515600" cy="638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37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209800" y="0"/>
            <a:ext cx="7772400" cy="494270"/>
          </a:xfrm>
        </p:spPr>
        <p:txBody>
          <a:bodyPr vert="horz" lIns="91440" tIns="45720" rIns="81278" bIns="45720" rtlCol="0" anchor="ctr">
            <a:normAutofit/>
          </a:bodyPr>
          <a:lstStyle/>
          <a:p>
            <a:pPr algn="ctr">
              <a:defRPr/>
            </a:pPr>
            <a:r>
              <a:rPr lang="en-US" sz="2400" b="1" dirty="0"/>
              <a:t>Republic of Ireland</a:t>
            </a:r>
            <a:r>
              <a:rPr lang="ja-JP" altLang="en-US" sz="2400" b="1">
                <a:latin typeface="Arial"/>
              </a:rPr>
              <a:t>’</a:t>
            </a:r>
            <a:r>
              <a:rPr lang="en-US" sz="2400" b="1" dirty="0"/>
              <a:t>s murder rate</a:t>
            </a:r>
          </a:p>
        </p:txBody>
      </p:sp>
      <p:pic>
        <p:nvPicPr>
          <p:cNvPr id="33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551" y="494270"/>
            <a:ext cx="7772399" cy="620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34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1"/>
          <p:cNvGraphicFramePr>
            <a:graphicFrameLocks/>
          </p:cNvGraphicFramePr>
          <p:nvPr>
            <p:extLst>
              <p:ext uri="{D42A27DB-BD31-4B8C-83A1-F6EECF244321}">
                <p14:modId xmlns:p14="http://schemas.microsoft.com/office/powerpoint/2010/main" val="557320098"/>
              </p:ext>
            </p:extLst>
          </p:nvPr>
        </p:nvGraphicFramePr>
        <p:xfrm>
          <a:off x="1540565" y="104774"/>
          <a:ext cx="8706678" cy="6663774"/>
        </p:xfrm>
        <a:graphic>
          <a:graphicData uri="http://schemas.openxmlformats.org/presentationml/2006/ole">
            <mc:AlternateContent xmlns:mc="http://schemas.openxmlformats.org/markup-compatibility/2006">
              <mc:Choice xmlns:v="urn:schemas-microsoft-com:vml" Requires="v">
                <p:oleObj name="Chart" r:id="rId2" imgW="11018336" imgH="7699789" progId="MSGraph.Chart.8">
                  <p:embed/>
                </p:oleObj>
              </mc:Choice>
              <mc:Fallback>
                <p:oleObj name="Chart" r:id="rId2" imgW="11018336" imgH="7699789" progId="MSGraph.Chart.8">
                  <p:embed/>
                  <p:pic>
                    <p:nvPicPr>
                      <p:cNvPr id="34817"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565" y="104774"/>
                        <a:ext cx="8706678" cy="6663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18" name="Line 2"/>
          <p:cNvSpPr>
            <a:spLocks noChangeShapeType="1"/>
          </p:cNvSpPr>
          <p:nvPr/>
        </p:nvSpPr>
        <p:spPr bwMode="auto">
          <a:xfrm rot="10800000">
            <a:off x="4979503" y="606287"/>
            <a:ext cx="61845" cy="5178563"/>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0" tIns="0" rIns="0" bIns="0"/>
          <a:lstStyle/>
          <a:p>
            <a:endParaRPr lang="en-US" dirty="0"/>
          </a:p>
        </p:txBody>
      </p:sp>
    </p:spTree>
    <p:extLst>
      <p:ext uri="{BB962C8B-B14F-4D97-AF65-F5344CB8AC3E}">
        <p14:creationId xmlns:p14="http://schemas.microsoft.com/office/powerpoint/2010/main" val="221787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6306</TotalTime>
  <Words>1882</Words>
  <Application>Microsoft Macintosh PowerPoint</Application>
  <PresentationFormat>Widescreen</PresentationFormat>
  <Paragraphs>109</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Aptos</vt:lpstr>
      <vt:lpstr>Aptos Display</vt:lpstr>
      <vt:lpstr>Arial</vt:lpstr>
      <vt:lpstr>Calibri</vt:lpstr>
      <vt:lpstr>Open Sans</vt:lpstr>
      <vt:lpstr>Office Theme</vt:lpstr>
      <vt:lpstr>Chart</vt:lpstr>
      <vt:lpstr>The Effects of Gun Control Policies on Crime and Public Safety</vt:lpstr>
      <vt:lpstr>Can you name one place anywhere in the world that has banned either all guns or all handguns and seen murder/homicide rates fall?</vt:lpstr>
      <vt:lpstr>PowerPoint Presentation</vt:lpstr>
      <vt:lpstr>PowerPoint Presentation</vt:lpstr>
      <vt:lpstr>PowerPoint Presentation</vt:lpstr>
      <vt:lpstr>PowerPoint Presentation</vt:lpstr>
      <vt:lpstr>PowerPoint Presentation</vt:lpstr>
      <vt:lpstr>Republic of Ireland’s murder rate</vt:lpstr>
      <vt:lpstr>PowerPoint Presentation</vt:lpstr>
      <vt:lpstr>PowerPoint Presentation</vt:lpstr>
      <vt:lpstr>PowerPoint Presentation</vt:lpstr>
      <vt:lpstr>So why do murder/ homicide rates always rise after gun bans?</vt:lpstr>
      <vt:lpstr>Gun laws stop law-abiding people, particularly the poor and minorities from obtaining protection</vt:lpstr>
      <vt:lpstr>A few basic facts</vt:lpstr>
      <vt:lpstr>Crime in Other Countries</vt:lpstr>
      <vt:lpstr>Reported Crime versus Total Crime</vt:lpstr>
      <vt:lpstr>PowerPoint Presentation</vt:lpstr>
      <vt:lpstr>PowerPoint Presentation</vt:lpstr>
      <vt:lpstr>PowerPoint Presentation</vt:lpstr>
      <vt:lpstr>Women and crime</vt:lpstr>
      <vt:lpstr>Surveys of Police Officers: PoliceOne is the largest organization of police with 375,000 active full-time Officers</vt:lpstr>
      <vt:lpstr>PowerPoint Presentation</vt:lpstr>
      <vt:lpstr>PowerPoint Presentation</vt:lpstr>
      <vt:lpstr>PowerPoint Presentation</vt:lpstr>
      <vt:lpstr>PowerPoint Presentation</vt:lpstr>
      <vt:lpstr>Video goes here</vt:lpstr>
      <vt:lpstr>Errors in the FBI Active Shooting Reports</vt:lpstr>
      <vt:lpstr>PowerPoint Presentation</vt:lpstr>
      <vt:lpstr>PowerPoint Presentation</vt:lpstr>
      <vt:lpstr>FBI Response to Media Questions</vt:lpstr>
      <vt:lpstr>Summary</vt:lpstr>
      <vt:lpstr>New Research Comparing Civilians and Police stopping Active Shooting Attacks</vt:lpstr>
      <vt:lpstr>Overwhelmingly Academic Research Shows a Benefit from Self Defense</vt:lpstr>
      <vt:lpstr>PowerPoint Presentation</vt:lpstr>
      <vt:lpstr>PowerPoint Presentation</vt:lpstr>
      <vt:lpstr>Notes</vt:lpstr>
      <vt:lpstr>The Effects of Gun Control Policies on Crime and Public Safety</vt:lpstr>
      <vt:lpstr>PowerPoint Presentation</vt:lpstr>
      <vt:lpstr>Australia</vt:lpstr>
      <vt:lpstr>Considerations about Australia’s “buyback”/Confiscation of guns </vt:lpstr>
      <vt:lpstr>PowerPoint Presentation</vt:lpstr>
      <vt:lpstr>PowerPoint Presentation</vt:lpstr>
      <vt:lpstr>PowerPoint Presentation</vt:lpstr>
      <vt:lpstr>PowerPoint Presentation</vt:lpstr>
      <vt:lpstr>After taking account of average differences by state and time</vt:lpstr>
      <vt:lpstr>How concentrated murders are in the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the Second Amendment a Mistake or a Success?</dc:title>
  <dc:creator>John Lott</dc:creator>
  <cp:lastModifiedBy>John Lott</cp:lastModifiedBy>
  <cp:revision>65</cp:revision>
  <dcterms:created xsi:type="dcterms:W3CDTF">2024-03-09T08:21:00Z</dcterms:created>
  <dcterms:modified xsi:type="dcterms:W3CDTF">2026-07-15T21:26:47Z</dcterms:modified>
</cp:coreProperties>
</file>