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376" r:id="rId3"/>
    <p:sldId id="378" r:id="rId4"/>
    <p:sldId id="379" r:id="rId5"/>
    <p:sldId id="380" r:id="rId6"/>
    <p:sldId id="381" r:id="rId7"/>
    <p:sldId id="3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276" r:id="rId30"/>
    <p:sldId id="277" r:id="rId31"/>
    <p:sldId id="383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0"/>
    <p:restoredTop sz="94769"/>
  </p:normalViewPr>
  <p:slideViewPr>
    <p:cSldViewPr snapToGrid="0" snapToObjects="1">
      <p:cViewPr varScale="1">
        <p:scale>
          <a:sx n="96" d="100"/>
          <a:sy n="96" d="100"/>
        </p:scale>
        <p:origin x="856" y="1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0906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975358" y="3029936"/>
            <a:ext cx="11054083" cy="2090704"/>
          </a:xfrm>
          <a:prstGeom prst="rect">
            <a:avLst/>
          </a:prstGeom>
        </p:spPr>
        <p:txBody>
          <a:bodyPr lIns="65021" tIns="65021" rIns="65021" bIns="65021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950718" y="5527040"/>
            <a:ext cx="9103362" cy="2492588"/>
          </a:xfrm>
          <a:prstGeom prst="rect">
            <a:avLst/>
          </a:prstGeom>
        </p:spPr>
        <p:txBody>
          <a:bodyPr lIns="65021" tIns="65021" rIns="65021" bIns="65021" anchor="t"/>
          <a:lstStyle>
            <a:lvl1pPr marL="0" indent="0" algn="ctr" defTabSz="650240">
              <a:spcBef>
                <a:spcPts val="9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algn="ctr" defTabSz="650240">
              <a:spcBef>
                <a:spcPts val="900"/>
              </a:spcBef>
              <a:buSzPct val="100000"/>
              <a:buChar char="–"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algn="ctr" defTabSz="650240">
              <a:spcBef>
                <a:spcPts val="900"/>
              </a:spcBef>
              <a:buSzPct val="100000"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algn="ctr" defTabSz="650240">
              <a:spcBef>
                <a:spcPts val="900"/>
              </a:spcBef>
              <a:buSzPct val="100000"/>
              <a:buChar char="–"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algn="ctr" defTabSz="650240">
              <a:spcBef>
                <a:spcPts val="900"/>
              </a:spcBef>
              <a:buSzPct val="100000"/>
              <a:buChar char="»"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1998698" y="9114115"/>
            <a:ext cx="355865" cy="371343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50238" y="390595"/>
            <a:ext cx="11704324" cy="1625602"/>
          </a:xfrm>
          <a:prstGeom prst="rect">
            <a:avLst/>
          </a:prstGeom>
        </p:spPr>
        <p:txBody>
          <a:bodyPr lIns="65022" tIns="65022" rIns="65022" bIns="65022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643692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1998692" y="9114113"/>
            <a:ext cx="355869" cy="371347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50238" y="390595"/>
            <a:ext cx="11704324" cy="1625603"/>
          </a:xfrm>
          <a:prstGeom prst="rect">
            <a:avLst/>
          </a:prstGeom>
        </p:spPr>
        <p:txBody>
          <a:bodyPr lIns="65021" tIns="65021" rIns="65021" bIns="65021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6436928"/>
          </a:xfrm>
          <a:prstGeom prst="rect">
            <a:avLst/>
          </a:prstGeom>
        </p:spPr>
        <p:txBody>
          <a:bodyPr lIns="65021" tIns="65021" rIns="65021" bIns="65021" anchor="t"/>
          <a:lstStyle>
            <a:lvl1pPr marL="471487" indent="-471487" defTabSz="65024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defTabSz="65024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65024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65024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650240">
              <a:spcBef>
                <a:spcPts val="9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1998698" y="9114115"/>
            <a:ext cx="355865" cy="371343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11998690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80039" y="1102064"/>
            <a:ext cx="12559356" cy="2429372"/>
          </a:xfrm>
          <a:prstGeom prst="rect">
            <a:avLst/>
          </a:prstGeom>
        </p:spPr>
        <p:txBody>
          <a:bodyPr>
            <a:normAutofit/>
          </a:bodyPr>
          <a:lstStyle>
            <a:lvl1pPr defTabSz="487680">
              <a:defRPr sz="9150" b="1"/>
            </a:lvl1pPr>
          </a:lstStyle>
          <a:p>
            <a:r>
              <a:rPr lang="en-US" sz="11200" dirty="0"/>
              <a:t>Gun Control Myths</a:t>
            </a:r>
            <a:endParaRPr sz="11200" dirty="0"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1213432" y="3265056"/>
            <a:ext cx="10607432" cy="1807638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9200">
                <a:solidFill>
                  <a:srgbClr val="0000FF"/>
                </a:solidFill>
              </a:defRPr>
            </a:lvl1pPr>
          </a:lstStyle>
          <a:p>
            <a:r>
              <a:rPr dirty="0"/>
              <a:t>John R Lott, Jr.</a:t>
            </a:r>
          </a:p>
        </p:txBody>
      </p:sp>
      <p:pic>
        <p:nvPicPr>
          <p:cNvPr id="166" name="image2.jpeg" descr="CPRC Logo with website address 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864" y="5072694"/>
            <a:ext cx="8801706" cy="4305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10.jpeg"/>
          <p:cNvPicPr>
            <a:picLocks noChangeAspect="1"/>
          </p:cNvPicPr>
          <p:nvPr/>
        </p:nvPicPr>
        <p:blipFill>
          <a:blip r:embed="rId2"/>
          <a:srcRect t="20919" r="36335"/>
          <a:stretch>
            <a:fillRect/>
          </a:stretch>
        </p:blipFill>
        <p:spPr>
          <a:xfrm>
            <a:off x="1028347" y="1313854"/>
            <a:ext cx="10342782" cy="7125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750"/>
            <a:ext cx="13004802" cy="4864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113" y="2080880"/>
            <a:ext cx="13224113" cy="5591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65" y="767598"/>
            <a:ext cx="10981797" cy="8218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650238" y="390596"/>
            <a:ext cx="11704324" cy="16256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2) US unique in gun ownership</a:t>
            </a:r>
          </a:p>
        </p:txBody>
      </p:sp>
      <p:pic>
        <p:nvPicPr>
          <p:cNvPr id="196" name="image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4" y="1976690"/>
            <a:ext cx="12653452" cy="5800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4" y="1814298"/>
            <a:ext cx="12025153" cy="6231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16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59" y="580112"/>
            <a:ext cx="12206576" cy="8884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2" y="132374"/>
            <a:ext cx="12062770" cy="8741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40" y="616235"/>
            <a:ext cx="11659397" cy="8521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7" y="1295517"/>
            <a:ext cx="12417346" cy="7162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4CE8-FDA3-2C41-A837-A595D8C3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shown on Media Bias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E899C-5DF0-2D4F-9F81-AAE009C020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872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71" y="336804"/>
            <a:ext cx="11985378" cy="8984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75" y="203979"/>
            <a:ext cx="11836459" cy="8776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8" y="1591676"/>
            <a:ext cx="11704324" cy="5048780"/>
          </a:xfrm>
        </p:spPr>
        <p:txBody>
          <a:bodyPr>
            <a:normAutofit/>
          </a:bodyPr>
          <a:lstStyle/>
          <a:p>
            <a:r>
              <a:rPr lang="en-US" b="1" dirty="0"/>
              <a:t>Can you name one place anywhere in the world that has banned either all guns or all handguns and seen murder/homicide rates fall?</a:t>
            </a:r>
          </a:p>
        </p:txBody>
      </p:sp>
    </p:spTree>
    <p:extLst>
      <p:ext uri="{BB962C8B-B14F-4D97-AF65-F5344CB8AC3E}">
        <p14:creationId xmlns:p14="http://schemas.microsoft.com/office/powerpoint/2010/main" val="383960264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" y="1083733"/>
            <a:ext cx="10187093" cy="73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/>
          </p:cNvSpPr>
          <p:nvPr/>
        </p:nvSpPr>
        <p:spPr bwMode="auto">
          <a:xfrm>
            <a:off x="1378553" y="8807592"/>
            <a:ext cx="663073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7" bIns="0">
            <a:spAutoFit/>
          </a:bodyPr>
          <a:lstStyle/>
          <a:p>
            <a:pPr marL="56444"/>
            <a:r>
              <a:rPr lang="en-US" sz="23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http://www.disastercenter.com/crime/dccrime.htm</a:t>
            </a:r>
          </a:p>
        </p:txBody>
      </p:sp>
    </p:spTree>
    <p:extLst>
      <p:ext uri="{BB962C8B-B14F-4D97-AF65-F5344CB8AC3E}">
        <p14:creationId xmlns:p14="http://schemas.microsoft.com/office/powerpoint/2010/main" val="356926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2" y="1029547"/>
            <a:ext cx="10548338" cy="59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98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975360" y="0"/>
            <a:ext cx="11054080" cy="1300480"/>
          </a:xfrm>
        </p:spPr>
        <p:txBody>
          <a:bodyPr rIns="115595"/>
          <a:lstStyle/>
          <a:p>
            <a:pPr>
              <a:defRPr/>
            </a:pPr>
            <a:r>
              <a:rPr lang="en-US" sz="2800"/>
              <a:t>Ireland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murder rate</a:t>
            </a:r>
          </a:p>
        </p:txBody>
      </p:sp>
      <p:pic>
        <p:nvPicPr>
          <p:cNvPr id="337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46" y="1300480"/>
            <a:ext cx="9557173" cy="769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48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1"/>
          <p:cNvGraphicFramePr>
            <a:graphicFrameLocks/>
          </p:cNvGraphicFramePr>
          <p:nvPr/>
        </p:nvGraphicFramePr>
        <p:xfrm>
          <a:off x="939236" y="149013"/>
          <a:ext cx="11151165" cy="779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1018336" imgH="7699789" progId="MSGraph.Chart.8">
                  <p:embed/>
                </p:oleObj>
              </mc:Choice>
              <mc:Fallback>
                <p:oleObj name="Chart" r:id="rId2" imgW="11018336" imgH="7699789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236" y="149013"/>
                        <a:ext cx="11151165" cy="7793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Line 2"/>
          <p:cNvSpPr>
            <a:spLocks noChangeShapeType="1"/>
          </p:cNvSpPr>
          <p:nvPr/>
        </p:nvSpPr>
        <p:spPr bwMode="auto">
          <a:xfrm rot="10800000">
            <a:off x="5380286" y="763129"/>
            <a:ext cx="74506" cy="670108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0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>
              <a:defRPr/>
            </a:pPr>
            <a:fld id="{C5C31E20-A29B-F74B-8626-AA6E6B3B6C6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35842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48" y="1174045"/>
            <a:ext cx="8708248" cy="650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616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98" y="1679787"/>
            <a:ext cx="8794044" cy="56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13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535938" y="-396805"/>
            <a:ext cx="11704324" cy="1625602"/>
          </a:xfrm>
          <a:prstGeom prst="rect">
            <a:avLst/>
          </a:prstGeom>
        </p:spPr>
        <p:txBody>
          <a:bodyPr/>
          <a:lstStyle/>
          <a:p>
            <a:r>
              <a:t>Mass Public Shootings</a:t>
            </a:r>
          </a:p>
        </p:txBody>
      </p:sp>
      <p:pic>
        <p:nvPicPr>
          <p:cNvPr id="213" name="NYT Lankf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1041580"/>
            <a:ext cx="8369138" cy="8589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1F6E3-72CC-0DB1-28C3-7FB61B2FE30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96471" y="627529"/>
            <a:ext cx="11492752" cy="912607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-- Banning gun sales for those under 21 because they commit crime at relatively high rates.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-- Gun control laws needed to protect minorities and the poor.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-- California warns people moving to Texas about the mass public shooting rate in Texas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9C2D7-8F68-CBB4-B8FD-EFFE1AC2E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70" y="5342965"/>
            <a:ext cx="7772400" cy="4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5665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650239" y="7400549"/>
            <a:ext cx="11704322" cy="1591206"/>
          </a:xfrm>
          <a:prstGeom prst="rect">
            <a:avLst/>
          </a:prstGeom>
        </p:spPr>
        <p:txBody>
          <a:bodyPr/>
          <a:lstStyle/>
          <a:p>
            <a:r>
              <a:t>This is one of the most important claims in the gun control debate</a:t>
            </a:r>
          </a:p>
        </p:txBody>
      </p:sp>
      <p:pic>
        <p:nvPicPr>
          <p:cNvPr id="216" name="image2.png" descr="Screen Shot 2018-10-03 at  Wednesday, October 3, 2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6" y="763551"/>
            <a:ext cx="12472187" cy="6167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FCD5-ED0C-3A75-1A99-7578679B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3253752"/>
          </a:xfrm>
        </p:spPr>
        <p:txBody>
          <a:bodyPr>
            <a:normAutofit/>
          </a:bodyPr>
          <a:lstStyle/>
          <a:p>
            <a:r>
              <a:rPr lang="en-US" b="1" dirty="0"/>
              <a:t>Video on Mass Public Shootings Across the World</a:t>
            </a:r>
          </a:p>
        </p:txBody>
      </p:sp>
    </p:spTree>
    <p:extLst>
      <p:ext uri="{BB962C8B-B14F-4D97-AF65-F5344CB8AC3E}">
        <p14:creationId xmlns:p14="http://schemas.microsoft.com/office/powerpoint/2010/main" val="37394948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ctrTitle"/>
          </p:nvPr>
        </p:nvSpPr>
        <p:spPr>
          <a:xfrm>
            <a:off x="2357120" y="1379703"/>
            <a:ext cx="8290560" cy="156798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rPr lang="en-US" b="1" dirty="0"/>
              <a:t>Understanding </a:t>
            </a:r>
            <a:r>
              <a:rPr b="1" dirty="0"/>
              <a:t>Background Checks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ubTitle" idx="1"/>
          </p:nvPr>
        </p:nvSpPr>
        <p:spPr>
          <a:xfrm>
            <a:off x="938322" y="2947687"/>
            <a:ext cx="11284545" cy="5298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>
              <a:spcBef>
                <a:spcPts val="853"/>
              </a:spcBef>
              <a:defRPr sz="3600">
                <a:solidFill>
                  <a:srgbClr val="000000"/>
                </a:solidFill>
              </a:defRPr>
            </a:pPr>
            <a:r>
              <a:rPr lang="en-US" dirty="0"/>
              <a:t>-- Everyone wants to stop dangerous people from getting a gun</a:t>
            </a:r>
          </a:p>
          <a:p>
            <a:pPr algn="l">
              <a:spcBef>
                <a:spcPts val="853"/>
              </a:spcBef>
              <a:defRPr sz="3600">
                <a:solidFill>
                  <a:srgbClr val="000000"/>
                </a:solidFill>
              </a:defRPr>
            </a:pPr>
            <a:r>
              <a:rPr lang="en-US" dirty="0"/>
              <a:t>-- What are Universal Background Checks?</a:t>
            </a:r>
          </a:p>
          <a:p>
            <a:pPr algn="l">
              <a:spcBef>
                <a:spcPts val="853"/>
              </a:spcBef>
              <a:defRPr sz="3600">
                <a:solidFill>
                  <a:srgbClr val="000000"/>
                </a:solidFill>
              </a:defRPr>
            </a:pPr>
            <a:r>
              <a:rPr lang="en-US" dirty="0"/>
              <a:t>-- Typical claim is that background checks aren’t enforced</a:t>
            </a:r>
          </a:p>
          <a:p>
            <a:pPr algn="l">
              <a:spcBef>
                <a:spcPts val="853"/>
              </a:spcBef>
              <a:defRPr sz="3600">
                <a:solidFill>
                  <a:srgbClr val="000000"/>
                </a:solidFill>
              </a:defRPr>
            </a:pPr>
            <a:r>
              <a:rPr dirty="0"/>
              <a:t>--</a:t>
            </a:r>
            <a:r>
              <a:rPr lang="en-US" dirty="0"/>
              <a:t> </a:t>
            </a:r>
            <a:r>
              <a:rPr dirty="0"/>
              <a:t>The Current System is a Mess</a:t>
            </a:r>
          </a:p>
          <a:p>
            <a:pPr algn="l">
              <a:spcBef>
                <a:spcPts val="853"/>
              </a:spcBef>
              <a:defRPr sz="3600">
                <a:solidFill>
                  <a:srgbClr val="000000"/>
                </a:solidFill>
              </a:defRPr>
            </a:pPr>
            <a:r>
              <a:rPr dirty="0"/>
              <a:t>	-- Racist</a:t>
            </a:r>
          </a:p>
          <a:p>
            <a:pPr algn="l">
              <a:spcBef>
                <a:spcPts val="853"/>
              </a:spcBef>
              <a:defRPr sz="3600">
                <a:solidFill>
                  <a:srgbClr val="000000"/>
                </a:solidFill>
              </a:defRPr>
            </a:pPr>
            <a:r>
              <a:rPr dirty="0"/>
              <a:t>-- Not Costless</a:t>
            </a:r>
          </a:p>
          <a:p>
            <a:pPr algn="l">
              <a:spcBef>
                <a:spcPts val="853"/>
              </a:spcBef>
              <a:defRPr sz="3600">
                <a:solidFill>
                  <a:srgbClr val="000000"/>
                </a:solidFill>
              </a:defRPr>
            </a:pPr>
            <a:r>
              <a:rPr dirty="0"/>
              <a:t>-- Creating a national Registry of Law-abiding Citizens who own guns</a:t>
            </a:r>
            <a:endParaRPr lang="en-US" dirty="0"/>
          </a:p>
          <a:p>
            <a:pPr algn="l">
              <a:spcBef>
                <a:spcPts val="853"/>
              </a:spcBef>
              <a:defRPr sz="3600">
                <a:solidFill>
                  <a:srgbClr val="000000"/>
                </a:solidFill>
              </a:defRPr>
            </a:pPr>
            <a:r>
              <a:rPr lang="en-US" dirty="0"/>
              <a:t>-- How to simply fix the system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04588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03361-7568-98C9-0D48-C98B3B744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01" y="1135626"/>
            <a:ext cx="12164998" cy="69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697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8C87C8-E7EB-8BA0-8820-EA3CF337E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85" y="0"/>
            <a:ext cx="7454082" cy="4664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273AC-8D65-6436-6247-1B759A12E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25" y="4675240"/>
            <a:ext cx="6823349" cy="49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507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BAE97-9C18-1F78-9FE0-2A546CB8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31" y="888048"/>
            <a:ext cx="11822331" cy="79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329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975359" y="3029936"/>
            <a:ext cx="11054082" cy="20907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Some common claims that we see in the gun </a:t>
            </a:r>
            <a:r>
              <a:rPr lang="en-US"/>
              <a:t>control debate </a:t>
            </a:r>
            <a:endParaRPr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650238" y="200096"/>
            <a:ext cx="11704324" cy="1625601"/>
          </a:xfrm>
          <a:prstGeom prst="rect">
            <a:avLst/>
          </a:prstGeom>
        </p:spPr>
        <p:txBody>
          <a:bodyPr/>
          <a:lstStyle>
            <a:lvl1pPr defTabSz="526694">
              <a:defRPr sz="4500" b="1"/>
            </a:lvl1pPr>
          </a:lstStyle>
          <a:p>
            <a:r>
              <a:t>1) Claim the US is unique in terms of Homicides</a:t>
            </a:r>
          </a:p>
        </p:txBody>
      </p:sp>
      <p:pic>
        <p:nvPicPr>
          <p:cNvPr id="185" name="image9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38" y="1662013"/>
            <a:ext cx="9753602" cy="774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</TotalTime>
  <Words>218</Words>
  <Application>Microsoft Macintosh PowerPoint</Application>
  <PresentationFormat>Custom</PresentationFormat>
  <Paragraphs>26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Helvetica Light</vt:lpstr>
      <vt:lpstr>Helvetica Neue</vt:lpstr>
      <vt:lpstr>White</vt:lpstr>
      <vt:lpstr>Chart</vt:lpstr>
      <vt:lpstr>Gun Control Myths</vt:lpstr>
      <vt:lpstr>Video shown on Media Bias</vt:lpstr>
      <vt:lpstr>PowerPoint Presentation</vt:lpstr>
      <vt:lpstr>Understanding Background Checks</vt:lpstr>
      <vt:lpstr>PowerPoint Presentation</vt:lpstr>
      <vt:lpstr>PowerPoint Presentation</vt:lpstr>
      <vt:lpstr>PowerPoint Presentation</vt:lpstr>
      <vt:lpstr>Some common claims that we see in the gun control debate </vt:lpstr>
      <vt:lpstr>1) Claim the US is unique in terms of Homicides</vt:lpstr>
      <vt:lpstr>PowerPoint Presentation</vt:lpstr>
      <vt:lpstr>PowerPoint Presentation</vt:lpstr>
      <vt:lpstr>PowerPoint Presentation</vt:lpstr>
      <vt:lpstr>PowerPoint Presentation</vt:lpstr>
      <vt:lpstr>2) US unique in gun ownership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name one place anywhere in the world that has banned either all guns or all handguns and seen murder/homicide rates fall?</vt:lpstr>
      <vt:lpstr>PowerPoint Presentation</vt:lpstr>
      <vt:lpstr>PowerPoint Presentation</vt:lpstr>
      <vt:lpstr>Ireland’s murder rate</vt:lpstr>
      <vt:lpstr>PowerPoint Presentation</vt:lpstr>
      <vt:lpstr>PowerPoint Presentation</vt:lpstr>
      <vt:lpstr>PowerPoint Presentation</vt:lpstr>
      <vt:lpstr>Mass Public Shootings</vt:lpstr>
      <vt:lpstr>PowerPoint Presentation</vt:lpstr>
      <vt:lpstr>Video on Mass Public Shootings Across the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Gun Control Lies</dc:title>
  <cp:lastModifiedBy>John Lott</cp:lastModifiedBy>
  <cp:revision>17</cp:revision>
  <dcterms:modified xsi:type="dcterms:W3CDTF">2023-04-17T01:04:16Z</dcterms:modified>
</cp:coreProperties>
</file>