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7" r:id="rId2"/>
    <p:sldId id="256" r:id="rId3"/>
    <p:sldId id="286" r:id="rId4"/>
    <p:sldId id="287" r:id="rId5"/>
    <p:sldId id="285" r:id="rId6"/>
    <p:sldId id="280" r:id="rId7"/>
    <p:sldId id="283" r:id="rId8"/>
    <p:sldId id="278" r:id="rId9"/>
    <p:sldId id="279" r:id="rId10"/>
    <p:sldId id="282" r:id="rId11"/>
    <p:sldId id="284" r:id="rId12"/>
    <p:sldId id="290" r:id="rId13"/>
    <p:sldId id="281" r:id="rId14"/>
    <p:sldId id="289"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9"/>
    <p:restoredTop sz="94702"/>
  </p:normalViewPr>
  <p:slideViewPr>
    <p:cSldViewPr snapToGrid="0">
      <p:cViewPr>
        <p:scale>
          <a:sx n="128" d="100"/>
          <a:sy n="128" d="100"/>
        </p:scale>
        <p:origin x="768"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B96ED-B649-344A-B5CD-0A6059387E9B}" type="datetimeFigureOut">
              <a:rPr lang="en-US" smtClean="0"/>
              <a:t>2/17/26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AAFCB-8A2A-6541-8612-811E76E0866E}" type="slidenum">
              <a:rPr lang="en-US" smtClean="0"/>
              <a:t>‹#›</a:t>
            </a:fld>
            <a:endParaRPr lang="en-US"/>
          </a:p>
        </p:txBody>
      </p:sp>
    </p:spTree>
    <p:extLst>
      <p:ext uri="{BB962C8B-B14F-4D97-AF65-F5344CB8AC3E}">
        <p14:creationId xmlns:p14="http://schemas.microsoft.com/office/powerpoint/2010/main" val="304410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AAFCB-8A2A-6541-8612-811E76E0866E}" type="slidenum">
              <a:rPr lang="en-US" smtClean="0"/>
              <a:t>3</a:t>
            </a:fld>
            <a:endParaRPr lang="en-US"/>
          </a:p>
        </p:txBody>
      </p:sp>
    </p:spTree>
    <p:extLst>
      <p:ext uri="{BB962C8B-B14F-4D97-AF65-F5344CB8AC3E}">
        <p14:creationId xmlns:p14="http://schemas.microsoft.com/office/powerpoint/2010/main" val="92866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97A4-5E83-DA47-A557-AB6E7F172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4E7698-B762-A31F-8187-7FA9A63AB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4645AE-1009-45D1-8306-5D5F2971207D}"/>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5" name="Footer Placeholder 4">
            <a:extLst>
              <a:ext uri="{FF2B5EF4-FFF2-40B4-BE49-F238E27FC236}">
                <a16:creationId xmlns:a16="http://schemas.microsoft.com/office/drawing/2014/main" id="{9EC653EA-7DCE-3199-46D5-560B4D250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9A4B3-E16A-37B4-3D33-0DA2A9EFC9C8}"/>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205416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791D-FBD3-7E8D-347F-DDBD6526A4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547AA2-ED47-3E88-354A-A8C6D22FC4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5E39B-A84E-C06C-46C0-6772AAB834D0}"/>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5" name="Footer Placeholder 4">
            <a:extLst>
              <a:ext uri="{FF2B5EF4-FFF2-40B4-BE49-F238E27FC236}">
                <a16:creationId xmlns:a16="http://schemas.microsoft.com/office/drawing/2014/main" id="{9E73D075-FCED-D33B-6C4D-486ABEE54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F461B-60C7-DBF6-18D4-CAA017524162}"/>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59750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458564-95ED-28F0-0780-4F32A2F030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D0A5CB-3E87-850E-3FB8-632B873F21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408D5-8236-39DB-D723-2A41BA660546}"/>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5" name="Footer Placeholder 4">
            <a:extLst>
              <a:ext uri="{FF2B5EF4-FFF2-40B4-BE49-F238E27FC236}">
                <a16:creationId xmlns:a16="http://schemas.microsoft.com/office/drawing/2014/main" id="{49205265-3404-FDF3-4AEB-6361A7224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7C62C-814B-0F4E-5E1D-66D2DBB5E4CD}"/>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34042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0282-960B-91E0-5CE2-3DA31E930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E796E-1EE5-23C1-B65F-6E101E472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CD758-351D-328E-FB14-5B332FDBF2D8}"/>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5" name="Footer Placeholder 4">
            <a:extLst>
              <a:ext uri="{FF2B5EF4-FFF2-40B4-BE49-F238E27FC236}">
                <a16:creationId xmlns:a16="http://schemas.microsoft.com/office/drawing/2014/main" id="{51917942-D330-3CCF-A2DA-C07FBF821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A870D-9731-385D-DB66-366FB8EF911D}"/>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113832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C9DE-22B6-8B83-BF4F-68B1074E08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273F91-E914-5A14-F91A-DDF0538AC1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8727B-78F2-7684-882C-DF88D4BCA7E1}"/>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5" name="Footer Placeholder 4">
            <a:extLst>
              <a:ext uri="{FF2B5EF4-FFF2-40B4-BE49-F238E27FC236}">
                <a16:creationId xmlns:a16="http://schemas.microsoft.com/office/drawing/2014/main" id="{DD440979-9DA0-5872-F657-E410B5C02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4C45B-A7FE-326A-CFD6-D27B666A13D8}"/>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194086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F561-4806-78D6-6A79-3BA4FDE0A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C971C-70CF-F133-B14D-0F5270707E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72E6D-20E7-386B-F0DC-FD0C5BE2D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E41AB4-F5AB-54F6-819D-BF26E686B962}"/>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6" name="Footer Placeholder 5">
            <a:extLst>
              <a:ext uri="{FF2B5EF4-FFF2-40B4-BE49-F238E27FC236}">
                <a16:creationId xmlns:a16="http://schemas.microsoft.com/office/drawing/2014/main" id="{E29BD70B-2AC9-3FCA-F187-CAD1DF2FE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6AD8F-7D29-4632-2F8C-D2D4937AA36B}"/>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246122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72A7-997B-38B0-DB10-B0D02FEEED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72FF84-197B-52D3-1715-2D81EDA62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9B62E-D933-A91A-5AA3-9FC8248F9A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0F4E0-46C9-88F0-3A42-4908BEDA6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30CC59-E1A5-FCCD-FA94-E42516DD4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4C6E57-B2A1-0A18-3BF3-517626DA09A8}"/>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8" name="Footer Placeholder 7">
            <a:extLst>
              <a:ext uri="{FF2B5EF4-FFF2-40B4-BE49-F238E27FC236}">
                <a16:creationId xmlns:a16="http://schemas.microsoft.com/office/drawing/2014/main" id="{4A9D0E03-BED7-2497-7BCE-09402FE3A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1A0E35-24DC-075D-6B8E-92B82B85B9CB}"/>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205310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104E-4DA1-5450-0A6D-8412F9EED4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515B2-93C5-1067-4091-9F9F8D3D7059}"/>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4" name="Footer Placeholder 3">
            <a:extLst>
              <a:ext uri="{FF2B5EF4-FFF2-40B4-BE49-F238E27FC236}">
                <a16:creationId xmlns:a16="http://schemas.microsoft.com/office/drawing/2014/main" id="{C0DB3257-70C4-5E62-4D89-4C1303DEF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C1FA73-B12A-97D9-26E2-6F917EF1A354}"/>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111370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CB797-283E-1896-8A02-2BBA778C5B97}"/>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3" name="Footer Placeholder 2">
            <a:extLst>
              <a:ext uri="{FF2B5EF4-FFF2-40B4-BE49-F238E27FC236}">
                <a16:creationId xmlns:a16="http://schemas.microsoft.com/office/drawing/2014/main" id="{0FEB13F6-0EB1-E651-3BEF-906F5049A0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A6DD1C-19B8-D535-E5FF-F3090031AA18}"/>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1455268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241B-44CC-D5DA-9908-E69765976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7E69FD-082C-13FD-B340-D21A759E1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4C5776-A601-B94D-432D-A9EDEE11A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7147D-E557-4654-A38C-7F60E5FE33A8}"/>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6" name="Footer Placeholder 5">
            <a:extLst>
              <a:ext uri="{FF2B5EF4-FFF2-40B4-BE49-F238E27FC236}">
                <a16:creationId xmlns:a16="http://schemas.microsoft.com/office/drawing/2014/main" id="{3E9939F4-8038-B33B-947F-E5AAE3B8D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11AE8-FB29-37A4-7BA0-C55277591D1C}"/>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253933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E308-97BF-51F4-BEFA-7DA565B33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D359A2-EE40-2D68-1610-A704A5795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164A59-8CEE-226E-AE8A-9B14949F2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C8DFC-0D05-953E-C126-BECA8EBB3505}"/>
              </a:ext>
            </a:extLst>
          </p:cNvPr>
          <p:cNvSpPr>
            <a:spLocks noGrp="1"/>
          </p:cNvSpPr>
          <p:nvPr>
            <p:ph type="dt" sz="half" idx="10"/>
          </p:nvPr>
        </p:nvSpPr>
        <p:spPr/>
        <p:txBody>
          <a:bodyPr/>
          <a:lstStyle/>
          <a:p>
            <a:fld id="{7B56B234-93AC-EB46-999E-69AFDFFF5E77}" type="datetimeFigureOut">
              <a:rPr lang="en-US" smtClean="0"/>
              <a:t>2/17/26</a:t>
            </a:fld>
            <a:endParaRPr lang="en-US"/>
          </a:p>
        </p:txBody>
      </p:sp>
      <p:sp>
        <p:nvSpPr>
          <p:cNvPr id="6" name="Footer Placeholder 5">
            <a:extLst>
              <a:ext uri="{FF2B5EF4-FFF2-40B4-BE49-F238E27FC236}">
                <a16:creationId xmlns:a16="http://schemas.microsoft.com/office/drawing/2014/main" id="{2945B9FC-EA2B-EE52-FAA9-0E36D54B7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F7747-6181-DB53-FA44-A5FCA108E7E2}"/>
              </a:ext>
            </a:extLst>
          </p:cNvPr>
          <p:cNvSpPr>
            <a:spLocks noGrp="1"/>
          </p:cNvSpPr>
          <p:nvPr>
            <p:ph type="sldNum" sz="quarter" idx="12"/>
          </p:nvPr>
        </p:nvSpPr>
        <p:spPr/>
        <p:txBody>
          <a:bodyPr/>
          <a:lstStyle/>
          <a:p>
            <a:fld id="{B7026E9A-72F8-D043-93E8-555FC6BBDC48}" type="slidenum">
              <a:rPr lang="en-US" smtClean="0"/>
              <a:t>‹#›</a:t>
            </a:fld>
            <a:endParaRPr lang="en-US"/>
          </a:p>
        </p:txBody>
      </p:sp>
    </p:spTree>
    <p:extLst>
      <p:ext uri="{BB962C8B-B14F-4D97-AF65-F5344CB8AC3E}">
        <p14:creationId xmlns:p14="http://schemas.microsoft.com/office/powerpoint/2010/main" val="218346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7B6A6-3D3B-2281-A7D9-F842DD9A1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2D2E5-FF2C-8C28-C696-3F3DA207F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287AC-8E8B-1F99-68E5-EC29CAC55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56B234-93AC-EB46-999E-69AFDFFF5E77}" type="datetimeFigureOut">
              <a:rPr lang="en-US" smtClean="0"/>
              <a:t>2/17/26</a:t>
            </a:fld>
            <a:endParaRPr lang="en-US"/>
          </a:p>
        </p:txBody>
      </p:sp>
      <p:sp>
        <p:nvSpPr>
          <p:cNvPr id="5" name="Footer Placeholder 4">
            <a:extLst>
              <a:ext uri="{FF2B5EF4-FFF2-40B4-BE49-F238E27FC236}">
                <a16:creationId xmlns:a16="http://schemas.microsoft.com/office/drawing/2014/main" id="{F4518214-87B8-26BB-FFA7-59478ED65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EB3E3E-7213-EB0F-155F-4252C6567C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026E9A-72F8-D043-93E8-555FC6BBDC48}" type="slidenum">
              <a:rPr lang="en-US" smtClean="0"/>
              <a:t>‹#›</a:t>
            </a:fld>
            <a:endParaRPr lang="en-US"/>
          </a:p>
        </p:txBody>
      </p:sp>
    </p:spTree>
    <p:extLst>
      <p:ext uri="{BB962C8B-B14F-4D97-AF65-F5344CB8AC3E}">
        <p14:creationId xmlns:p14="http://schemas.microsoft.com/office/powerpoint/2010/main" val="2737264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ytimes.com/1994/02/19/us/vote-fraud-ruling-shifts-pennsylvania-senate.html" TargetMode="External"/><Relationship Id="rId2" Type="http://schemas.openxmlformats.org/officeDocument/2006/relationships/hyperlink" Target="https://web.archive.org/web/20200413145148/https:/legislationline.org/download/id/1472/file/3b50795b2d0374cbef5c29766256.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ations.parliament.uk/pa/cm199798/cmselect/cmniaf/316ii/nis207.htm#a5" TargetMode="External"/><Relationship Id="rId2" Type="http://schemas.openxmlformats.org/officeDocument/2006/relationships/hyperlink" Target="https://www.belfasttelegraph.co.uk/news/northern-ireland/voter-fraud-endemic-since-the-foundation-of-northern-ireland-study-35835051.html" TargetMode="External"/><Relationship Id="rId1" Type="http://schemas.openxmlformats.org/officeDocument/2006/relationships/slideLayout" Target="../slideLayouts/slideLayout2.xml"/><Relationship Id="rId4" Type="http://schemas.openxmlformats.org/officeDocument/2006/relationships/hyperlink" Target="https://cain.ulster.ac.uk/issues/politics/election/electoralcommission1203.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927279" y="205846"/>
            <a:ext cx="10084157" cy="2194699"/>
          </a:xfrm>
          <a:prstGeom prst="rect">
            <a:avLst/>
          </a:prstGeom>
        </p:spPr>
        <p:txBody>
          <a:bodyPr>
            <a:normAutofit/>
          </a:bodyPr>
          <a:lstStyle>
            <a:lvl1pPr defTabSz="468172">
              <a:defRPr sz="6624" b="1"/>
            </a:lvl1pPr>
          </a:lstStyle>
          <a:p>
            <a:r>
              <a:rPr lang="en-US" sz="4400" dirty="0">
                <a:latin typeface="Times" charset="0"/>
              </a:rPr>
              <a:t>Voter Fraud Mail-in Ballots and Government Issued Photo IDs:</a:t>
            </a:r>
            <a:br>
              <a:rPr lang="en-US" sz="4400" dirty="0">
                <a:latin typeface="Times" charset="0"/>
              </a:rPr>
            </a:br>
            <a:r>
              <a:rPr lang="en-US" sz="4400" dirty="0">
                <a:latin typeface="Times" charset="0"/>
              </a:rPr>
              <a:t>The U.S. is an Extreme Outlier</a:t>
            </a:r>
            <a:endParaRPr sz="4400" dirty="0"/>
          </a:p>
        </p:txBody>
      </p:sp>
      <p:sp>
        <p:nvSpPr>
          <p:cNvPr id="138" name="Shape 138"/>
          <p:cNvSpPr>
            <a:spLocks noGrp="1"/>
          </p:cNvSpPr>
          <p:nvPr>
            <p:ph type="body" sz="quarter" idx="1"/>
          </p:nvPr>
        </p:nvSpPr>
        <p:spPr>
          <a:xfrm>
            <a:off x="2728309" y="2400545"/>
            <a:ext cx="6735381" cy="743448"/>
          </a:xfrm>
          <a:prstGeom prst="rect">
            <a:avLst/>
          </a:prstGeom>
        </p:spPr>
        <p:txBody>
          <a:bodyPr/>
          <a:lstStyle>
            <a:lvl1pPr>
              <a:spcBef>
                <a:spcPts val="1800"/>
              </a:spcBef>
              <a:defRPr sz="7600">
                <a:solidFill>
                  <a:srgbClr val="0000FF"/>
                </a:solidFill>
              </a:defRPr>
            </a:lvl1pPr>
          </a:lstStyle>
          <a:p>
            <a:r>
              <a:rPr sz="4400" dirty="0"/>
              <a:t>John R Lott, Jr.</a:t>
            </a:r>
          </a:p>
        </p:txBody>
      </p:sp>
      <p:pic>
        <p:nvPicPr>
          <p:cNvPr id="3" name="Picture 2" descr="A magnifying glass with text&#10;&#10;AI-generated content may be incorrect.">
            <a:extLst>
              <a:ext uri="{FF2B5EF4-FFF2-40B4-BE49-F238E27FC236}">
                <a16:creationId xmlns:a16="http://schemas.microsoft.com/office/drawing/2014/main" id="{7C13E98C-2404-6466-873A-BB193209A4A9}"/>
              </a:ext>
            </a:extLst>
          </p:cNvPr>
          <p:cNvPicPr>
            <a:picLocks noChangeAspect="1"/>
          </p:cNvPicPr>
          <p:nvPr/>
        </p:nvPicPr>
        <p:blipFill>
          <a:blip r:embed="rId2"/>
          <a:stretch>
            <a:fillRect/>
          </a:stretch>
        </p:blipFill>
        <p:spPr>
          <a:xfrm>
            <a:off x="3598223" y="3258823"/>
            <a:ext cx="5204465" cy="3393331"/>
          </a:xfrm>
          <a:prstGeom prst="rect">
            <a:avLst/>
          </a:prstGeom>
        </p:spPr>
      </p:pic>
    </p:spTree>
    <p:extLst>
      <p:ext uri="{BB962C8B-B14F-4D97-AF65-F5344CB8AC3E}">
        <p14:creationId xmlns:p14="http://schemas.microsoft.com/office/powerpoint/2010/main" val="401681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31CCAD-9EB8-7155-012C-130311BE644E}"/>
              </a:ext>
            </a:extLst>
          </p:cNvPr>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A Brief History of Voting in the US: </a:t>
            </a:r>
            <a:br>
              <a:rPr lang="en-US" sz="4000" b="1">
                <a:solidFill>
                  <a:srgbClr val="FFFFFF"/>
                </a:solidFill>
              </a:rPr>
            </a:br>
            <a:r>
              <a:rPr lang="en-US" sz="4000" b="1">
                <a:solidFill>
                  <a:srgbClr val="FFFFFF"/>
                </a:solidFill>
              </a:rPr>
              <a:t>Secret Ballots</a:t>
            </a:r>
          </a:p>
        </p:txBody>
      </p:sp>
      <p:sp>
        <p:nvSpPr>
          <p:cNvPr id="3" name="Content Placeholder 2">
            <a:extLst>
              <a:ext uri="{FF2B5EF4-FFF2-40B4-BE49-F238E27FC236}">
                <a16:creationId xmlns:a16="http://schemas.microsoft.com/office/drawing/2014/main" id="{21F1F55A-565D-03E3-9ABF-6AA67F5C8FE7}"/>
              </a:ext>
            </a:extLst>
          </p:cNvPr>
          <p:cNvSpPr>
            <a:spLocks noGrp="1"/>
          </p:cNvSpPr>
          <p:nvPr>
            <p:ph idx="1"/>
          </p:nvPr>
        </p:nvSpPr>
        <p:spPr>
          <a:xfrm>
            <a:off x="6503158" y="178677"/>
            <a:ext cx="5405063" cy="6484882"/>
          </a:xfrm>
        </p:spPr>
        <p:txBody>
          <a:bodyPr anchor="ctr">
            <a:normAutofit/>
          </a:bodyPr>
          <a:lstStyle/>
          <a:p>
            <a:r>
              <a:rPr lang="en-US" sz="2400" dirty="0">
                <a:latin typeface="Calibri" panose="020F0502020204030204" pitchFamily="34" charset="0"/>
                <a:cs typeface="Calibri" panose="020F0502020204030204" pitchFamily="34" charset="0"/>
              </a:rPr>
              <a:t>Secret ballots</a:t>
            </a:r>
          </a:p>
          <a:p>
            <a:pPr lvl="1"/>
            <a:r>
              <a:rPr lang="en-US" dirty="0">
                <a:latin typeface="Calibri" panose="020F0502020204030204" pitchFamily="34" charset="0"/>
                <a:cs typeface="Calibri" panose="020F0502020204030204" pitchFamily="34" charset="0"/>
              </a:rPr>
              <a:t>first state Kentucky 1882, last state South Carolina 1950</a:t>
            </a:r>
          </a:p>
          <a:p>
            <a:r>
              <a:rPr lang="en-US" sz="2400" dirty="0">
                <a:latin typeface="Calibri" panose="020F0502020204030204" pitchFamily="34" charset="0"/>
                <a:cs typeface="Calibri" panose="020F0502020204030204" pitchFamily="34" charset="0"/>
              </a:rPr>
              <a:t>Previously voted with colored pieces of paper, with ballot box monitored by the political parties.</a:t>
            </a:r>
          </a:p>
          <a:p>
            <a:r>
              <a:rPr lang="en-US" sz="2400" dirty="0">
                <a:latin typeface="Calibri" panose="020F0502020204030204" pitchFamily="34" charset="0"/>
                <a:cs typeface="Calibri" panose="020F0502020204030204" pitchFamily="34" charset="0"/>
              </a:rPr>
              <a:t>Parties would pay voters if they voted the right way.</a:t>
            </a:r>
          </a:p>
          <a:p>
            <a:r>
              <a:rPr lang="en-US" sz="2400" dirty="0">
                <a:latin typeface="Calibri" panose="020F0502020204030204" pitchFamily="34" charset="0"/>
                <a:cs typeface="Calibri" panose="020F0502020204030204" pitchFamily="34" charset="0"/>
              </a:rPr>
              <a:t>The move to secret ballots prevented vote buying.</a:t>
            </a:r>
          </a:p>
          <a:p>
            <a:r>
              <a:rPr lang="en-US" sz="2400" dirty="0">
                <a:latin typeface="Calibri" panose="020F0502020204030204" pitchFamily="34" charset="0"/>
                <a:cs typeface="Calibri" panose="020F0502020204030204" pitchFamily="34" charset="0"/>
              </a:rPr>
              <a:t>Absentee ballots strictly limited, first state with sending the ballots through the mail was Kansas in 1901, first no excuse absentee mail voting was California in 1978.</a:t>
            </a:r>
          </a:p>
          <a:p>
            <a:r>
              <a:rPr lang="en-US" sz="2400" dirty="0">
                <a:latin typeface="Calibri" panose="020F0502020204030204" pitchFamily="34" charset="0"/>
                <a:cs typeface="Calibri" panose="020F0502020204030204" pitchFamily="34" charset="0"/>
              </a:rPr>
              <a:t>First mail-only federal election Oregon in 1996/first statewide election 2000.</a:t>
            </a:r>
          </a:p>
        </p:txBody>
      </p:sp>
    </p:spTree>
    <p:extLst>
      <p:ext uri="{BB962C8B-B14F-4D97-AF65-F5344CB8AC3E}">
        <p14:creationId xmlns:p14="http://schemas.microsoft.com/office/powerpoint/2010/main" val="116975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05D87-734A-C333-6869-21E283D3BE9B}"/>
              </a:ext>
            </a:extLst>
          </p:cNvPr>
          <p:cNvSpPr>
            <a:spLocks noGrp="1"/>
          </p:cNvSpPr>
          <p:nvPr>
            <p:ph type="title"/>
          </p:nvPr>
        </p:nvSpPr>
        <p:spPr>
          <a:xfrm>
            <a:off x="686834" y="1153572"/>
            <a:ext cx="3200400" cy="4461163"/>
          </a:xfrm>
        </p:spPr>
        <p:txBody>
          <a:bodyPr>
            <a:normAutofit/>
          </a:bodyPr>
          <a:lstStyle/>
          <a:p>
            <a:r>
              <a:rPr lang="en-US" sz="3700" b="1" dirty="0">
                <a:solidFill>
                  <a:srgbClr val="FFFFFF"/>
                </a:solidFill>
                <a:latin typeface="Calibri" panose="020F0502020204030204" pitchFamily="34" charset="0"/>
                <a:cs typeface="Calibri" panose="020F0502020204030204" pitchFamily="34" charset="0"/>
              </a:rPr>
              <a:t>Concerns over absentee ballots used to unite both Democrats and Republicans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299ED3-CFB8-4AE4-5C95-214FB0CD0FA9}"/>
              </a:ext>
            </a:extLst>
          </p:cNvPr>
          <p:cNvSpPr>
            <a:spLocks noGrp="1"/>
          </p:cNvSpPr>
          <p:nvPr>
            <p:ph idx="1"/>
          </p:nvPr>
        </p:nvSpPr>
        <p:spPr>
          <a:xfrm>
            <a:off x="4447308" y="591344"/>
            <a:ext cx="6906491" cy="5585619"/>
          </a:xfrm>
        </p:spPr>
        <p:txBody>
          <a:bodyPr anchor="ctr">
            <a:normAutofit fontScale="92500" lnSpcReduction="20000"/>
          </a:bodyPr>
          <a:lstStyle/>
          <a:p>
            <a:r>
              <a:rPr lang="en-US" dirty="0"/>
              <a:t>“Absentee ballots are the largest source of potential voter fraud.” That warning comes from the </a:t>
            </a:r>
            <a:r>
              <a:rPr lang="en-US" dirty="0">
                <a:hlinkClick r:id="rId2"/>
              </a:rPr>
              <a:t>bipartisan 2005 Commission on Federal Election Reform</a:t>
            </a:r>
            <a:r>
              <a:rPr lang="en-US" dirty="0"/>
              <a:t>, led by former Democratic President Jimmy Carter and former Republican Secretary of State James Baker III.</a:t>
            </a:r>
          </a:p>
          <a:p>
            <a:r>
              <a:rPr lang="en-US" dirty="0"/>
              <a:t>Worries about vote buying, pressuring people to vote, or forging ballots.</a:t>
            </a:r>
          </a:p>
          <a:p>
            <a:r>
              <a:rPr lang="en-US" dirty="0"/>
              <a:t>Many examples, involving both parties. For example, a </a:t>
            </a:r>
            <a:r>
              <a:rPr lang="en-US" dirty="0">
                <a:hlinkClick r:id="rId3"/>
              </a:rPr>
              <a:t>1994 Pennsylvania race that gave Democrats control of the state Senate</a:t>
            </a:r>
            <a:r>
              <a:rPr lang="en-US" dirty="0"/>
              <a:t>. Democratic candidate William Stinson’s staff forged the names on absentee ballots of people at nursing homes as well as people who were living in Puerto Rico or serving time in prison.</a:t>
            </a:r>
          </a:p>
        </p:txBody>
      </p:sp>
    </p:spTree>
    <p:extLst>
      <p:ext uri="{BB962C8B-B14F-4D97-AF65-F5344CB8AC3E}">
        <p14:creationId xmlns:p14="http://schemas.microsoft.com/office/powerpoint/2010/main" val="229564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7E1C1-6782-0C5B-DDCC-AE1AC160BB60}"/>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Empirical Work on Vote Fraud with Absentee Ballots in 2020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1CCACF-3937-1142-DA03-ECB3D7882611}"/>
              </a:ext>
            </a:extLst>
          </p:cNvPr>
          <p:cNvSpPr>
            <a:spLocks noGrp="1"/>
          </p:cNvSpPr>
          <p:nvPr>
            <p:ph idx="1"/>
          </p:nvPr>
        </p:nvSpPr>
        <p:spPr>
          <a:xfrm>
            <a:off x="4447308" y="591344"/>
            <a:ext cx="6906491" cy="6053296"/>
          </a:xfrm>
        </p:spPr>
        <p:txBody>
          <a:bodyPr anchor="ctr">
            <a:normAutofit fontScale="85000" lnSpcReduction="20000"/>
          </a:bodyPr>
          <a:lstStyle/>
          <a:p>
            <a:r>
              <a:rPr lang="en-US" dirty="0"/>
              <a:t>Compare absentee ballots voting precincts in a county with alleged fraud to adjacent precincts in neighboring counties with no allegations of fraud in Fulton County, Georgia and Allegheny County, Pennsylvania.</a:t>
            </a:r>
          </a:p>
          <a:p>
            <a:r>
              <a:rPr lang="en-US" dirty="0"/>
              <a:t>Compare the differences in President Trump’s vote shares on absentee ballots in those adjacent precincts, accounting for the differences in his vote shares on ballots cast in person, registered voters’ demographics. and compare data for the 2016 and 2020 presidential elections.</a:t>
            </a:r>
          </a:p>
          <a:p>
            <a:r>
              <a:rPr lang="en-US" dirty="0"/>
              <a:t>Found discrepancy in higher counts of provisional ballots in Allegheny Country where people were called up and allowed to fix mistakes in the ballots compared to adjacent precincts in neighboring counties where they weren’t given that option.</a:t>
            </a:r>
          </a:p>
          <a:p>
            <a:r>
              <a:rPr lang="en-US" dirty="0"/>
              <a:t>For Arizona, Georgia, Michigan, Nevada, Pennsylvania, and Wisconsin, I found 146,000 and 334,000 excess votes for Biden</a:t>
            </a:r>
          </a:p>
          <a:p>
            <a:endParaRPr lang="en-US" dirty="0"/>
          </a:p>
          <a:p>
            <a:endParaRPr lang="en-US" dirty="0"/>
          </a:p>
        </p:txBody>
      </p:sp>
    </p:spTree>
    <p:extLst>
      <p:ext uri="{BB962C8B-B14F-4D97-AF65-F5344CB8AC3E}">
        <p14:creationId xmlns:p14="http://schemas.microsoft.com/office/powerpoint/2010/main" val="67153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europe with different colored countries/regions&#10;&#10;AI-generated content may be incorrect.">
            <a:extLst>
              <a:ext uri="{FF2B5EF4-FFF2-40B4-BE49-F238E27FC236}">
                <a16:creationId xmlns:a16="http://schemas.microsoft.com/office/drawing/2014/main" id="{1ED93A78-A4A0-E690-BFE1-9AB1836DBB6B}"/>
              </a:ext>
            </a:extLst>
          </p:cNvPr>
          <p:cNvPicPr>
            <a:picLocks noChangeAspect="1"/>
          </p:cNvPicPr>
          <p:nvPr/>
        </p:nvPicPr>
        <p:blipFill>
          <a:blip r:embed="rId2"/>
          <a:stretch>
            <a:fillRect/>
          </a:stretch>
        </p:blipFill>
        <p:spPr>
          <a:xfrm>
            <a:off x="1383999" y="86497"/>
            <a:ext cx="9329309" cy="6617835"/>
          </a:xfrm>
          <a:prstGeom prst="rect">
            <a:avLst/>
          </a:prstGeom>
        </p:spPr>
      </p:pic>
    </p:spTree>
    <p:extLst>
      <p:ext uri="{BB962C8B-B14F-4D97-AF65-F5344CB8AC3E}">
        <p14:creationId xmlns:p14="http://schemas.microsoft.com/office/powerpoint/2010/main" val="384731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8173A-5A27-ECE7-71D7-F1353AC39FDE}"/>
            </a:ext>
          </a:extLst>
        </p:cNvPr>
        <p:cNvGrpSpPr/>
        <p:nvPr/>
      </p:nvGrpSpPr>
      <p:grpSpPr>
        <a:xfrm>
          <a:off x="0" y="0"/>
          <a:ext cx="0" cy="0"/>
          <a:chOff x="0" y="0"/>
          <a:chExt cx="0" cy="0"/>
        </a:xfrm>
      </p:grpSpPr>
      <p:sp>
        <p:nvSpPr>
          <p:cNvPr id="137" name="Shape 137">
            <a:extLst>
              <a:ext uri="{FF2B5EF4-FFF2-40B4-BE49-F238E27FC236}">
                <a16:creationId xmlns:a16="http://schemas.microsoft.com/office/drawing/2014/main" id="{C90FA552-7A7B-3FD8-2974-3485F1AD8129}"/>
              </a:ext>
            </a:extLst>
          </p:cNvPr>
          <p:cNvSpPr>
            <a:spLocks noGrp="1"/>
          </p:cNvSpPr>
          <p:nvPr>
            <p:ph type="title"/>
          </p:nvPr>
        </p:nvSpPr>
        <p:spPr>
          <a:xfrm>
            <a:off x="2209798" y="378887"/>
            <a:ext cx="7772401" cy="1803658"/>
          </a:xfrm>
          <a:prstGeom prst="rect">
            <a:avLst/>
          </a:prstGeom>
        </p:spPr>
        <p:txBody>
          <a:bodyPr>
            <a:normAutofit fontScale="90000"/>
          </a:bodyPr>
          <a:lstStyle>
            <a:lvl1pPr defTabSz="468172">
              <a:defRPr sz="6624" b="1"/>
            </a:lvl1pPr>
          </a:lstStyle>
          <a:p>
            <a:r>
              <a:rPr lang="en-US" sz="4400" dirty="0">
                <a:latin typeface="Times" charset="0"/>
              </a:rPr>
              <a:t>Voter Fraud Mail-in Ballots and Government Issued Photo IDs:</a:t>
            </a:r>
            <a:br>
              <a:rPr lang="en-US" sz="4400" dirty="0">
                <a:latin typeface="Times" charset="0"/>
              </a:rPr>
            </a:br>
            <a:r>
              <a:rPr lang="en-US" sz="4400" dirty="0">
                <a:latin typeface="Times" charset="0"/>
              </a:rPr>
              <a:t>The U.S. is an Extreme Outlier</a:t>
            </a:r>
            <a:endParaRPr sz="4400" dirty="0"/>
          </a:p>
        </p:txBody>
      </p:sp>
      <p:sp>
        <p:nvSpPr>
          <p:cNvPr id="138" name="Shape 138">
            <a:extLst>
              <a:ext uri="{FF2B5EF4-FFF2-40B4-BE49-F238E27FC236}">
                <a16:creationId xmlns:a16="http://schemas.microsoft.com/office/drawing/2014/main" id="{8F5257F9-252E-6F93-D0C8-9113C3FF7CE6}"/>
              </a:ext>
            </a:extLst>
          </p:cNvPr>
          <p:cNvSpPr>
            <a:spLocks noGrp="1"/>
          </p:cNvSpPr>
          <p:nvPr>
            <p:ph type="body" sz="quarter" idx="1"/>
          </p:nvPr>
        </p:nvSpPr>
        <p:spPr>
          <a:xfrm>
            <a:off x="2728309" y="2400545"/>
            <a:ext cx="6735381" cy="743448"/>
          </a:xfrm>
          <a:prstGeom prst="rect">
            <a:avLst/>
          </a:prstGeom>
        </p:spPr>
        <p:txBody>
          <a:bodyPr/>
          <a:lstStyle>
            <a:lvl1pPr>
              <a:spcBef>
                <a:spcPts val="1800"/>
              </a:spcBef>
              <a:defRPr sz="7600">
                <a:solidFill>
                  <a:srgbClr val="0000FF"/>
                </a:solidFill>
              </a:defRPr>
            </a:lvl1pPr>
          </a:lstStyle>
          <a:p>
            <a:r>
              <a:rPr sz="4400" dirty="0"/>
              <a:t>John R Lott, Jr.</a:t>
            </a:r>
          </a:p>
        </p:txBody>
      </p:sp>
      <p:pic>
        <p:nvPicPr>
          <p:cNvPr id="3" name="Picture 2" descr="A magnifying glass with text&#10;&#10;AI-generated content may be incorrect.">
            <a:extLst>
              <a:ext uri="{FF2B5EF4-FFF2-40B4-BE49-F238E27FC236}">
                <a16:creationId xmlns:a16="http://schemas.microsoft.com/office/drawing/2014/main" id="{341BDCCB-3C29-0288-241A-5B2D6E8573BA}"/>
              </a:ext>
            </a:extLst>
          </p:cNvPr>
          <p:cNvPicPr>
            <a:picLocks noChangeAspect="1"/>
          </p:cNvPicPr>
          <p:nvPr/>
        </p:nvPicPr>
        <p:blipFill>
          <a:blip r:embed="rId2"/>
          <a:stretch>
            <a:fillRect/>
          </a:stretch>
        </p:blipFill>
        <p:spPr>
          <a:xfrm>
            <a:off x="3598223" y="3258823"/>
            <a:ext cx="5204465" cy="3393331"/>
          </a:xfrm>
          <a:prstGeom prst="rect">
            <a:avLst/>
          </a:prstGeom>
        </p:spPr>
      </p:pic>
    </p:spTree>
    <p:extLst>
      <p:ext uri="{BB962C8B-B14F-4D97-AF65-F5344CB8AC3E}">
        <p14:creationId xmlns:p14="http://schemas.microsoft.com/office/powerpoint/2010/main" val="156523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233F-0FA4-32CB-79FB-C83C353F27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592DFC-61B7-192B-66FD-1589C635BA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3705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map of europe with different countries/regions&#10;&#10;AI-generated content may be incorrect.">
            <a:extLst>
              <a:ext uri="{FF2B5EF4-FFF2-40B4-BE49-F238E27FC236}">
                <a16:creationId xmlns:a16="http://schemas.microsoft.com/office/drawing/2014/main" id="{2360164A-77F2-B547-423B-AC9317C2B2BE}"/>
              </a:ext>
            </a:extLst>
          </p:cNvPr>
          <p:cNvPicPr>
            <a:picLocks noChangeAspect="1"/>
          </p:cNvPicPr>
          <p:nvPr/>
        </p:nvPicPr>
        <p:blipFill>
          <a:blip r:embed="rId2"/>
          <a:stretch>
            <a:fillRect/>
          </a:stretch>
        </p:blipFill>
        <p:spPr>
          <a:xfrm>
            <a:off x="1169225" y="0"/>
            <a:ext cx="9853547" cy="6858000"/>
          </a:xfrm>
          <a:prstGeom prst="rect">
            <a:avLst/>
          </a:prstGeom>
        </p:spPr>
      </p:pic>
    </p:spTree>
    <p:extLst>
      <p:ext uri="{BB962C8B-B14F-4D97-AF65-F5344CB8AC3E}">
        <p14:creationId xmlns:p14="http://schemas.microsoft.com/office/powerpoint/2010/main" val="108167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0370A4-0ECC-2DC3-AB0A-29342D636D3B}"/>
              </a:ext>
            </a:extLst>
          </p:cNvPr>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Other Countries also Require Voter IDs</a:t>
            </a:r>
          </a:p>
        </p:txBody>
      </p:sp>
      <p:sp>
        <p:nvSpPr>
          <p:cNvPr id="3" name="Content Placeholder 2">
            <a:extLst>
              <a:ext uri="{FF2B5EF4-FFF2-40B4-BE49-F238E27FC236}">
                <a16:creationId xmlns:a16="http://schemas.microsoft.com/office/drawing/2014/main" id="{26295925-E0EE-2968-07AC-CCF4E765BEB1}"/>
              </a:ext>
            </a:extLst>
          </p:cNvPr>
          <p:cNvSpPr>
            <a:spLocks noGrp="1"/>
          </p:cNvSpPr>
          <p:nvPr>
            <p:ph idx="1"/>
          </p:nvPr>
        </p:nvSpPr>
        <p:spPr>
          <a:xfrm>
            <a:off x="6503158" y="283336"/>
            <a:ext cx="4862447" cy="6239384"/>
          </a:xfrm>
        </p:spPr>
        <p:txBody>
          <a:bodyPr anchor="ctr">
            <a:normAutofit fontScale="92500" lnSpcReduction="20000"/>
          </a:bodyPr>
          <a:lstStyle/>
          <a:p>
            <a:r>
              <a:rPr lang="en-US" sz="2400" dirty="0">
                <a:latin typeface="Calibri" panose="020F0502020204030204" pitchFamily="34" charset="0"/>
                <a:cs typeface="Calibri" panose="020F0502020204030204" pitchFamily="34" charset="0"/>
              </a:rPr>
              <a:t>All those European countries citizenship to register to vote, usually checked via population registers or for some cases confirmed through application-based systems where they can require you bring in documentation.</a:t>
            </a:r>
          </a:p>
          <a:p>
            <a:r>
              <a:rPr lang="en-US" sz="2400" dirty="0">
                <a:latin typeface="Calibri" panose="020F0502020204030204" pitchFamily="34" charset="0"/>
                <a:cs typeface="Calibri" panose="020F0502020204030204" pitchFamily="34" charset="0"/>
              </a:rPr>
              <a:t>Democrats argue that requiring free voter photo IDs – even when the ID itself costs nothing – harms eligible voters by creating practical barriers to casting a ballot, especially for blacks and Hispanics.</a:t>
            </a:r>
          </a:p>
          <a:p>
            <a:r>
              <a:rPr lang="en-US" sz="2400" dirty="0">
                <a:latin typeface="Calibri" panose="020F0502020204030204" pitchFamily="34" charset="0"/>
                <a:cs typeface="Calibri" panose="020F0502020204030204" pitchFamily="34" charset="0"/>
              </a:rPr>
              <a:t>Blacks – but every country in Africa requires government-issued identification to vote.</a:t>
            </a:r>
          </a:p>
          <a:p>
            <a:r>
              <a:rPr lang="en-US" sz="2400" dirty="0">
                <a:latin typeface="Calibri" panose="020F0502020204030204" pitchFamily="34" charset="0"/>
                <a:cs typeface="Calibri" panose="020F0502020204030204" pitchFamily="34" charset="0"/>
              </a:rPr>
              <a:t>Hispanics -- yet Mexico, all twelve South American countries, and Spain require government-issued photo IDs to vote.</a:t>
            </a:r>
          </a:p>
          <a:p>
            <a:r>
              <a:rPr lang="en-US" sz="2400" dirty="0">
                <a:latin typeface="Calibri" panose="020F0502020204030204" pitchFamily="34" charset="0"/>
                <a:cs typeface="Calibri" panose="020F0502020204030204" pitchFamily="34" charset="0"/>
              </a:rPr>
              <a:t>All of these countries have lower per-capita incomes than the United States.</a:t>
            </a:r>
          </a:p>
        </p:txBody>
      </p:sp>
    </p:spTree>
    <p:extLst>
      <p:ext uri="{BB962C8B-B14F-4D97-AF65-F5344CB8AC3E}">
        <p14:creationId xmlns:p14="http://schemas.microsoft.com/office/powerpoint/2010/main" val="330824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7829FC-AAFB-9C5B-0A1B-2A6159A549AE}"/>
              </a:ext>
            </a:extLst>
          </p:cNvPr>
          <p:cNvSpPr>
            <a:spLocks noGrp="1"/>
          </p:cNvSpPr>
          <p:nvPr>
            <p:ph type="title"/>
          </p:nvPr>
        </p:nvSpPr>
        <p:spPr>
          <a:xfrm>
            <a:off x="789569" y="1761111"/>
            <a:ext cx="4376669" cy="3566263"/>
          </a:xfrm>
        </p:spPr>
        <p:txBody>
          <a:bodyPr anchor="b">
            <a:normAutofit fontScale="90000"/>
          </a:bodyPr>
          <a:lstStyle/>
          <a:p>
            <a:pPr algn="r"/>
            <a:r>
              <a:rPr lang="en-US" sz="4000" b="1" dirty="0">
                <a:solidFill>
                  <a:srgbClr val="FFFFFF"/>
                </a:solidFill>
              </a:rPr>
              <a:t>T</a:t>
            </a:r>
            <a:r>
              <a:rPr lang="en-US" sz="4000" b="1" dirty="0">
                <a:solidFill>
                  <a:schemeClr val="bg1"/>
                </a:solidFill>
              </a:rPr>
              <a:t>hree Island Nations stand out as </a:t>
            </a:r>
            <a:r>
              <a:rPr lang="en-US" sz="4200" b="1" dirty="0">
                <a:solidFill>
                  <a:schemeClr val="bg1"/>
                </a:solidFill>
                <a:latin typeface="Calibri" panose="020F0502020204030204" pitchFamily="34" charset="0"/>
                <a:cs typeface="Calibri" panose="020F0502020204030204" pitchFamily="34" charset="0"/>
              </a:rPr>
              <a:t>not requiring IDs</a:t>
            </a:r>
            <a:r>
              <a:rPr lang="en-US" sz="4000" b="1" dirty="0">
                <a:solidFill>
                  <a:srgbClr val="FFFFFF"/>
                </a:solidFill>
              </a:rPr>
              <a:t>, </a:t>
            </a:r>
            <a:r>
              <a:rPr lang="en-US" sz="4000" b="1" dirty="0">
                <a:solidFill>
                  <a:schemeClr val="bg1"/>
                </a:solidFill>
                <a:latin typeface="Calibri" panose="020F0502020204030204" pitchFamily="34" charset="0"/>
                <a:cs typeface="Calibri" panose="020F0502020204030204" pitchFamily="34" charset="0"/>
              </a:rPr>
              <a:t>but even these countries are more restrictive than much of the US.</a:t>
            </a:r>
            <a:br>
              <a:rPr lang="en-US" sz="4000" b="1" dirty="0">
                <a:solidFill>
                  <a:schemeClr val="bg1"/>
                </a:solidFill>
                <a:latin typeface="Calibri" panose="020F0502020204030204" pitchFamily="34" charset="0"/>
                <a:cs typeface="Calibri" panose="020F0502020204030204" pitchFamily="34" charset="0"/>
              </a:rPr>
            </a:br>
            <a:endParaRPr lang="en-US" sz="4000" b="1" dirty="0">
              <a:solidFill>
                <a:schemeClr val="bg1"/>
              </a:solidFill>
            </a:endParaRPr>
          </a:p>
        </p:txBody>
      </p:sp>
      <p:sp>
        <p:nvSpPr>
          <p:cNvPr id="3" name="Content Placeholder 2">
            <a:extLst>
              <a:ext uri="{FF2B5EF4-FFF2-40B4-BE49-F238E27FC236}">
                <a16:creationId xmlns:a16="http://schemas.microsoft.com/office/drawing/2014/main" id="{9AA4B63C-1200-8EB4-6C3A-0FFB218774C3}"/>
              </a:ext>
            </a:extLst>
          </p:cNvPr>
          <p:cNvSpPr>
            <a:spLocks noGrp="1"/>
          </p:cNvSpPr>
          <p:nvPr>
            <p:ph idx="1"/>
          </p:nvPr>
        </p:nvSpPr>
        <p:spPr>
          <a:xfrm>
            <a:off x="6096000" y="166256"/>
            <a:ext cx="5755574" cy="6400800"/>
          </a:xfrm>
        </p:spPr>
        <p:txBody>
          <a:bodyPr anchor="ctr">
            <a:noAutofit/>
          </a:bodyPr>
          <a:lstStyle/>
          <a:p>
            <a:r>
              <a:rPr lang="en-US" sz="2200" b="1" dirty="0">
                <a:latin typeface="Calibri" panose="020F0502020204030204" pitchFamily="34" charset="0"/>
                <a:cs typeface="Calibri" panose="020F0502020204030204" pitchFamily="34" charset="0"/>
              </a:rPr>
              <a:t>Japan</a:t>
            </a:r>
            <a:r>
              <a:rPr lang="en-US" sz="2200" dirty="0">
                <a:latin typeface="Calibri" panose="020F0502020204030204" pitchFamily="34" charset="0"/>
                <a:cs typeface="Calibri" panose="020F0502020204030204" pitchFamily="34" charset="0"/>
              </a:rPr>
              <a:t> provides each voter with tickets with </a:t>
            </a:r>
            <a:r>
              <a:rPr lang="en-US" sz="2200" i="1" dirty="0">
                <a:latin typeface="Calibri" panose="020F0502020204030204" pitchFamily="34" charset="0"/>
                <a:cs typeface="Calibri" panose="020F0502020204030204" pitchFamily="34" charset="0"/>
              </a:rPr>
              <a:t>unique</a:t>
            </a:r>
            <a:r>
              <a:rPr lang="en-US" sz="2200" dirty="0">
                <a:latin typeface="Calibri" panose="020F0502020204030204" pitchFamily="34" charset="0"/>
                <a:cs typeface="Calibri" panose="020F0502020204030204" pitchFamily="34" charset="0"/>
              </a:rPr>
              <a:t> bar codes. If the voter loses the ticket or accidentally brings the ticket for another family member, polling staff verifies the voter’s name and address using a computer with access to the city’s database. The voter may have to present government-issued photo identification.</a:t>
            </a:r>
          </a:p>
          <a:p>
            <a:r>
              <a:rPr lang="en-US" sz="2200" b="1" dirty="0">
                <a:latin typeface="Calibri" panose="020F0502020204030204" pitchFamily="34" charset="0"/>
                <a:cs typeface="Calibri" panose="020F0502020204030204" pitchFamily="34" charset="0"/>
              </a:rPr>
              <a:t>New Zealand </a:t>
            </a:r>
            <a:r>
              <a:rPr lang="en-US" sz="2200" dirty="0">
                <a:latin typeface="Calibri" panose="020F0502020204030204" pitchFamily="34" charset="0"/>
                <a:cs typeface="Calibri" panose="020F0502020204030204" pitchFamily="34" charset="0"/>
              </a:rPr>
              <a:t>technically requires a photo ID with a unique code, but while it takes a little longer, it is possible to vote without the ID as they can confirm your identity by looking it up on a computer.</a:t>
            </a:r>
          </a:p>
          <a:p>
            <a:r>
              <a:rPr lang="en-US" sz="2200" b="1" dirty="0">
                <a:latin typeface="Calibri" panose="020F0502020204030204" pitchFamily="34" charset="0"/>
                <a:cs typeface="Calibri" panose="020F0502020204030204" pitchFamily="34" charset="0"/>
              </a:rPr>
              <a:t>Australia</a:t>
            </a:r>
            <a:r>
              <a:rPr lang="en-US" sz="2200" dirty="0">
                <a:latin typeface="Calibri" panose="020F0502020204030204" pitchFamily="34" charset="0"/>
                <a:cs typeface="Calibri" panose="020F0502020204030204" pitchFamily="34" charset="0"/>
              </a:rPr>
              <a:t> has by far the loosest rules, and while a photo ID is required to register to vote, once at a polling station, voters need simply report their names, addresses, and whether they have voted in a previous election.</a:t>
            </a:r>
          </a:p>
        </p:txBody>
      </p:sp>
    </p:spTree>
    <p:extLst>
      <p:ext uri="{BB962C8B-B14F-4D97-AF65-F5344CB8AC3E}">
        <p14:creationId xmlns:p14="http://schemas.microsoft.com/office/powerpoint/2010/main" val="120270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8225E7-E257-FFBC-8193-BD8C4F9DEC62}"/>
              </a:ext>
            </a:extLst>
          </p:cNvPr>
          <p:cNvSpPr>
            <a:spLocks noGrp="1"/>
          </p:cNvSpPr>
          <p:nvPr>
            <p:ph type="title"/>
          </p:nvPr>
        </p:nvSpPr>
        <p:spPr>
          <a:xfrm>
            <a:off x="826396" y="1520041"/>
            <a:ext cx="4230100" cy="3135085"/>
          </a:xfrm>
        </p:spPr>
        <p:txBody>
          <a:bodyPr anchor="b">
            <a:normAutofit/>
          </a:bodyPr>
          <a:lstStyle/>
          <a:p>
            <a:pPr algn="ctr"/>
            <a:r>
              <a:rPr lang="en-US" sz="4000" b="1" dirty="0">
                <a:solidFill>
                  <a:srgbClr val="FFFFFF"/>
                </a:solidFill>
                <a:latin typeface="Calibri" panose="020F0502020204030204" pitchFamily="34" charset="0"/>
                <a:cs typeface="Calibri" panose="020F0502020204030204" pitchFamily="34" charset="0"/>
              </a:rPr>
              <a:t>Other Countries have learned the hard way about the need for IDs</a:t>
            </a:r>
            <a:endParaRPr lang="en-US" sz="4000" b="1" dirty="0">
              <a:solidFill>
                <a:srgbClr val="FFFFFF"/>
              </a:solidFill>
            </a:endParaRPr>
          </a:p>
        </p:txBody>
      </p:sp>
      <p:sp>
        <p:nvSpPr>
          <p:cNvPr id="3" name="Content Placeholder 2">
            <a:extLst>
              <a:ext uri="{FF2B5EF4-FFF2-40B4-BE49-F238E27FC236}">
                <a16:creationId xmlns:a16="http://schemas.microsoft.com/office/drawing/2014/main" id="{0A316AB8-5322-04B7-A15D-5E565AEEAA11}"/>
              </a:ext>
            </a:extLst>
          </p:cNvPr>
          <p:cNvSpPr>
            <a:spLocks noGrp="1"/>
          </p:cNvSpPr>
          <p:nvPr>
            <p:ph idx="1"/>
          </p:nvPr>
        </p:nvSpPr>
        <p:spPr>
          <a:xfrm>
            <a:off x="6503158" y="649480"/>
            <a:ext cx="4862447" cy="5546047"/>
          </a:xfrm>
        </p:spPr>
        <p:txBody>
          <a:bodyPr anchor="ctr">
            <a:normAutofit/>
          </a:bodyPr>
          <a:lstStyle/>
          <a:p>
            <a:endParaRPr lang="en-US" sz="1700" b="1" dirty="0">
              <a:latin typeface="Calibri" panose="020F0502020204030204" pitchFamily="34" charset="0"/>
              <a:cs typeface="Calibri" panose="020F0502020204030204" pitchFamily="34" charset="0"/>
            </a:endParaRPr>
          </a:p>
          <a:p>
            <a:r>
              <a:rPr lang="en-US" sz="1700" b="1" dirty="0">
                <a:latin typeface="Calibri" panose="020F0502020204030204" pitchFamily="34" charset="0"/>
                <a:cs typeface="Calibri" panose="020F0502020204030204" pitchFamily="34" charset="0"/>
              </a:rPr>
              <a:t>Northern Ireland</a:t>
            </a:r>
          </a:p>
          <a:p>
            <a:pPr lvl="1"/>
            <a:r>
              <a:rPr lang="en-US" sz="1700" dirty="0">
                <a:latin typeface="Calibri" panose="020F0502020204030204" pitchFamily="34" charset="0"/>
                <a:cs typeface="Calibri" panose="020F0502020204030204" pitchFamily="34" charset="0"/>
              </a:rPr>
              <a:t>Parties on all sides have engaged in what observers describe as “</a:t>
            </a:r>
            <a:r>
              <a:rPr lang="en-US" sz="1700" b="1" dirty="0">
                <a:latin typeface="Calibri" panose="020F0502020204030204" pitchFamily="34" charset="0"/>
                <a:cs typeface="Calibri" panose="020F0502020204030204" pitchFamily="34" charset="0"/>
                <a:hlinkClick r:id="rId2"/>
              </a:rPr>
              <a:t>widespread</a:t>
            </a:r>
            <a:r>
              <a:rPr lang="en-US" sz="1700" b="1" dirty="0">
                <a:latin typeface="Calibri" panose="020F0502020204030204" pitchFamily="34" charset="0"/>
                <a:cs typeface="Calibri" panose="020F0502020204030204" pitchFamily="34" charset="0"/>
              </a:rPr>
              <a:t> </a:t>
            </a:r>
            <a:r>
              <a:rPr lang="en-US" sz="1700" b="1" dirty="0">
                <a:latin typeface="Calibri" panose="020F0502020204030204" pitchFamily="34" charset="0"/>
                <a:cs typeface="Calibri" panose="020F0502020204030204" pitchFamily="34" charset="0"/>
                <a:hlinkClick r:id="rId2"/>
              </a:rPr>
              <a:t>and systemic</a:t>
            </a:r>
            <a:r>
              <a:rPr lang="en-US" sz="1700" dirty="0">
                <a:latin typeface="Calibri" panose="020F0502020204030204" pitchFamily="34" charset="0"/>
                <a:cs typeface="Calibri" panose="020F0502020204030204" pitchFamily="34" charset="0"/>
              </a:rPr>
              <a:t>“ voter fraud.</a:t>
            </a:r>
          </a:p>
          <a:p>
            <a:r>
              <a:rPr lang="en-US" sz="1700" dirty="0">
                <a:latin typeface="Calibri" panose="020F0502020204030204" pitchFamily="34" charset="0"/>
                <a:cs typeface="Calibri" panose="020F0502020204030204" pitchFamily="34" charset="0"/>
              </a:rPr>
              <a:t>In 1985, under the conservative Margaret Thatcher, the U.K. began </a:t>
            </a:r>
            <a:r>
              <a:rPr lang="en-US" sz="1700" b="1" dirty="0">
                <a:latin typeface="Calibri" panose="020F0502020204030204" pitchFamily="34" charset="0"/>
                <a:cs typeface="Calibri" panose="020F0502020204030204" pitchFamily="34" charset="0"/>
              </a:rPr>
              <a:t>requiring</a:t>
            </a:r>
            <a:r>
              <a:rPr lang="en-US" sz="1700" dirty="0">
                <a:latin typeface="Calibri" panose="020F0502020204030204" pitchFamily="34" charset="0"/>
                <a:cs typeface="Calibri" panose="020F0502020204030204" pitchFamily="34" charset="0"/>
              </a:rPr>
              <a:t> voters to show identification before receiving a ballot, but that measure did not solve the problem.</a:t>
            </a:r>
          </a:p>
          <a:p>
            <a:r>
              <a:rPr lang="en-US" sz="1700" dirty="0">
                <a:latin typeface="Calibri" panose="020F0502020204030204" pitchFamily="34" charset="0"/>
                <a:cs typeface="Calibri" panose="020F0502020204030204" pitchFamily="34" charset="0"/>
              </a:rPr>
              <a:t>In 1998, a Select Committee on Northern Ireland reported that people could “</a:t>
            </a:r>
            <a:r>
              <a:rPr lang="en-US" sz="1700" b="1" dirty="0">
                <a:latin typeface="Calibri" panose="020F0502020204030204" pitchFamily="34" charset="0"/>
                <a:cs typeface="Calibri" panose="020F0502020204030204" pitchFamily="34" charset="0"/>
                <a:hlinkClick r:id="rId3"/>
              </a:rPr>
              <a:t>easily forge</a:t>
            </a:r>
            <a:r>
              <a:rPr lang="en-US" sz="1700" dirty="0">
                <a:latin typeface="Calibri" panose="020F0502020204030204" pitchFamily="34" charset="0"/>
                <a:cs typeface="Calibri" panose="020F0502020204030204" pitchFamily="34" charset="0"/>
              </a:rPr>
              <a:t>” medical cards – accepted as ID under the 1985 law – or obtain them fraudulently, enabling non-existent individuals to cast votes.</a:t>
            </a:r>
          </a:p>
          <a:p>
            <a:r>
              <a:rPr lang="en-US" sz="1700" dirty="0">
                <a:latin typeface="Calibri" panose="020F0502020204030204" pitchFamily="34" charset="0"/>
                <a:cs typeface="Calibri" panose="020F0502020204030204" pitchFamily="34" charset="0"/>
              </a:rPr>
              <a:t>By 2002, the </a:t>
            </a:r>
            <a:r>
              <a:rPr lang="en-US" sz="1700" dirty="0" err="1">
                <a:latin typeface="Calibri" panose="020F0502020204030204" pitchFamily="34" charset="0"/>
                <a:cs typeface="Calibri" panose="020F0502020204030204" pitchFamily="34" charset="0"/>
              </a:rPr>
              <a:t>Labour</a:t>
            </a:r>
            <a:r>
              <a:rPr lang="en-US" sz="1700" dirty="0">
                <a:latin typeface="Calibri" panose="020F0502020204030204" pitchFamily="34" charset="0"/>
                <a:cs typeface="Calibri" panose="020F0502020204030204" pitchFamily="34" charset="0"/>
              </a:rPr>
              <a:t> government strengthened voter identification cards to </a:t>
            </a:r>
            <a:r>
              <a:rPr lang="en-US" sz="1700" dirty="0">
                <a:latin typeface="Calibri" panose="020F0502020204030204" pitchFamily="34" charset="0"/>
                <a:cs typeface="Calibri" panose="020F0502020204030204" pitchFamily="34" charset="0"/>
                <a:hlinkClick r:id="rId4"/>
              </a:rPr>
              <a:t>make</a:t>
            </a:r>
            <a:r>
              <a:rPr lang="en-US" sz="1700" dirty="0">
                <a:latin typeface="Calibri" panose="020F0502020204030204" pitchFamily="34" charset="0"/>
                <a:cs typeface="Calibri" panose="020F0502020204030204" pitchFamily="34" charset="0"/>
              </a:rPr>
              <a:t> them far harder to forge.</a:t>
            </a:r>
          </a:p>
          <a:p>
            <a:r>
              <a:rPr lang="en-US" sz="1700" dirty="0">
                <a:latin typeface="Calibri" panose="020F0502020204030204" pitchFamily="34" charset="0"/>
                <a:cs typeface="Calibri" panose="020F0502020204030204" pitchFamily="34" charset="0"/>
              </a:rPr>
              <a:t>A study of vote fraud in Northern Ireland before the 2002 reforms interviewed Brendan Hughes, the former IRA Belfast commander.</a:t>
            </a:r>
          </a:p>
        </p:txBody>
      </p:sp>
    </p:spTree>
    <p:extLst>
      <p:ext uri="{BB962C8B-B14F-4D97-AF65-F5344CB8AC3E}">
        <p14:creationId xmlns:p14="http://schemas.microsoft.com/office/powerpoint/2010/main" val="314618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4123E-43CA-CEB2-A6AD-8E9030E631F4}"/>
              </a:ext>
            </a:extLst>
          </p:cNvPr>
          <p:cNvPicPr>
            <a:picLocks noChangeAspect="1"/>
          </p:cNvPicPr>
          <p:nvPr/>
        </p:nvPicPr>
        <p:blipFill>
          <a:blip r:embed="rId2"/>
          <a:stretch>
            <a:fillRect/>
          </a:stretch>
        </p:blipFill>
        <p:spPr>
          <a:xfrm>
            <a:off x="1169226" y="0"/>
            <a:ext cx="9853547" cy="6858000"/>
          </a:xfrm>
          <a:prstGeom prst="rect">
            <a:avLst/>
          </a:prstGeom>
        </p:spPr>
      </p:pic>
    </p:spTree>
    <p:extLst>
      <p:ext uri="{BB962C8B-B14F-4D97-AF65-F5344CB8AC3E}">
        <p14:creationId xmlns:p14="http://schemas.microsoft.com/office/powerpoint/2010/main" val="235289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FC469-8C93-87DD-1608-40FCCC8D8EC4}"/>
              </a:ext>
            </a:extLst>
          </p:cNvPr>
          <p:cNvSpPr>
            <a:spLocks noGrp="1"/>
          </p:cNvSpPr>
          <p:nvPr>
            <p:ph type="title"/>
          </p:nvPr>
        </p:nvSpPr>
        <p:spPr>
          <a:xfrm>
            <a:off x="888948" y="1489497"/>
            <a:ext cx="4230100" cy="3387497"/>
          </a:xfrm>
        </p:spPr>
        <p:txBody>
          <a:bodyPr anchor="b">
            <a:normAutofit fontScale="90000"/>
          </a:bodyPr>
          <a:lstStyle/>
          <a:p>
            <a:pPr algn="r"/>
            <a:r>
              <a:rPr lang="en-US" sz="4000" b="1" dirty="0">
                <a:solidFill>
                  <a:srgbClr val="FFFFFF"/>
                </a:solidFill>
                <a:latin typeface="Calibri" panose="020F0502020204030204" pitchFamily="34" charset="0"/>
                <a:cs typeface="Calibri" panose="020F0502020204030204" pitchFamily="34" charset="0"/>
              </a:rPr>
              <a:t>Other Countries have learned the hard way about vote fraud with absentee ballots, note absentee ballots not the same as mail-in voting</a:t>
            </a:r>
          </a:p>
        </p:txBody>
      </p:sp>
      <p:sp>
        <p:nvSpPr>
          <p:cNvPr id="3" name="Content Placeholder 2">
            <a:extLst>
              <a:ext uri="{FF2B5EF4-FFF2-40B4-BE49-F238E27FC236}">
                <a16:creationId xmlns:a16="http://schemas.microsoft.com/office/drawing/2014/main" id="{DEBC0A11-0D89-0052-B8AE-18A7F4AB337A}"/>
              </a:ext>
            </a:extLst>
          </p:cNvPr>
          <p:cNvSpPr>
            <a:spLocks noGrp="1"/>
          </p:cNvSpPr>
          <p:nvPr>
            <p:ph idx="1"/>
          </p:nvPr>
        </p:nvSpPr>
        <p:spPr>
          <a:xfrm>
            <a:off x="5994964" y="649480"/>
            <a:ext cx="5769243" cy="5546047"/>
          </a:xfrm>
        </p:spPr>
        <p:txBody>
          <a:bodyPr anchor="ctr">
            <a:noAutofit/>
          </a:bodyPr>
          <a:lstStyle/>
          <a:p>
            <a:r>
              <a:rPr lang="en-US" sz="2400" dirty="0">
                <a:latin typeface="Calibri" panose="020F0502020204030204" pitchFamily="34" charset="0"/>
                <a:cs typeface="Calibri" panose="020F0502020204030204" pitchFamily="34" charset="0"/>
              </a:rPr>
              <a:t>France once had similarly loose rules. But in 1975, authorities exposed large-scale fraud on the island of Corsica, where dead people “voted” in the hundreds of thousands and widespread vote-buying flourished. France responded by banning absentee voting altogether.</a:t>
            </a:r>
          </a:p>
          <a:p>
            <a:r>
              <a:rPr lang="en-US" sz="2400" dirty="0">
                <a:latin typeface="Calibri" panose="020F0502020204030204" pitchFamily="34" charset="0"/>
                <a:cs typeface="Calibri" panose="020F0502020204030204" pitchFamily="34" charset="0"/>
              </a:rPr>
              <a:t>England once followed rules similar to America’s. But in 2004, officials uncovered what a judge later described as a “</a:t>
            </a:r>
            <a:r>
              <a:rPr lang="en-US" sz="2400" b="1" dirty="0">
                <a:latin typeface="Calibri" panose="020F0502020204030204" pitchFamily="34" charset="0"/>
                <a:cs typeface="Calibri" panose="020F0502020204030204" pitchFamily="34" charset="0"/>
              </a:rPr>
              <a:t>massive, systematic and organized” fraud </a:t>
            </a:r>
            <a:r>
              <a:rPr lang="en-US" sz="2400" dirty="0">
                <a:latin typeface="Calibri" panose="020F0502020204030204" pitchFamily="34" charset="0"/>
                <a:cs typeface="Calibri" panose="020F0502020204030204" pitchFamily="34" charset="0"/>
              </a:rPr>
              <a:t>in Birmingham city council races. Six winning </a:t>
            </a:r>
            <a:r>
              <a:rPr lang="en-US" sz="2400" dirty="0" err="1">
                <a:latin typeface="Calibri" panose="020F0502020204030204" pitchFamily="34" charset="0"/>
                <a:cs typeface="Calibri" panose="020F0502020204030204" pitchFamily="34" charset="0"/>
              </a:rPr>
              <a:t>Labour</a:t>
            </a:r>
            <a:r>
              <a:rPr lang="en-US" sz="2400" dirty="0">
                <a:latin typeface="Calibri" panose="020F0502020204030204" pitchFamily="34" charset="0"/>
                <a:cs typeface="Calibri" panose="020F0502020204030204" pitchFamily="34" charset="0"/>
              </a:rPr>
              <a:t> candidates had acquired about 40,000 fraudulent absentee votes, mainly from Muslim neighborhoods. England responded by ending the mailing of absentee ballots and requiring in-person pickup with photo ID.</a:t>
            </a:r>
          </a:p>
        </p:txBody>
      </p:sp>
    </p:spTree>
    <p:extLst>
      <p:ext uri="{BB962C8B-B14F-4D97-AF65-F5344CB8AC3E}">
        <p14:creationId xmlns:p14="http://schemas.microsoft.com/office/powerpoint/2010/main" val="425081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Mexico’s 1991 Election Reform</a:t>
            </a:r>
          </a:p>
        </p:txBody>
      </p:sp>
      <p:sp>
        <p:nvSpPr>
          <p:cNvPr id="3" name="Content Placeholder 2"/>
          <p:cNvSpPr>
            <a:spLocks noGrp="1"/>
          </p:cNvSpPr>
          <p:nvPr>
            <p:ph idx="1"/>
          </p:nvPr>
        </p:nvSpPr>
        <p:spPr>
          <a:xfrm>
            <a:off x="5699812" y="1031923"/>
            <a:ext cx="6064395" cy="4794152"/>
          </a:xfrm>
        </p:spPr>
        <p:txBody>
          <a:bodyPr anchor="ctr">
            <a:noAutofit/>
          </a:bodyPr>
          <a:lstStyle/>
          <a:p>
            <a:r>
              <a:rPr lang="en-US" sz="2100" dirty="0"/>
              <a:t>Only one type of ID accepted to vote. Contains both a photo and thumbprint. </a:t>
            </a:r>
          </a:p>
          <a:p>
            <a:r>
              <a:rPr lang="en-US" sz="2100" dirty="0"/>
              <a:t>ID very difficult to counterfeit, with special holographic images, imbedded security codes, and a magnetic strip with still more security information. </a:t>
            </a:r>
          </a:p>
          <a:p>
            <a:r>
              <a:rPr lang="en-US" sz="2100" dirty="0"/>
              <a:t>Extra precaution, voters’ fingers are dipped in indelible ink to prevent people from voting multiple times. </a:t>
            </a:r>
          </a:p>
          <a:p>
            <a:r>
              <a:rPr lang="en-US" sz="2100" dirty="0"/>
              <a:t>Must go in person to register and go again to pick up the ID – in some states the trip is over 100 miles each way.</a:t>
            </a:r>
          </a:p>
          <a:p>
            <a:r>
              <a:rPr lang="en-US" sz="2100" dirty="0"/>
              <a:t>Must show a birth certificate or other proof of citizenship, another form of government issued photo identification, and a recent utility bill.</a:t>
            </a:r>
          </a:p>
          <a:p>
            <a:r>
              <a:rPr lang="en-US" sz="2100" dirty="0"/>
              <a:t>Banned all absentee ballots</a:t>
            </a:r>
          </a:p>
          <a:p>
            <a:r>
              <a:rPr lang="en-US" sz="2100" dirty="0"/>
              <a:t>The electoral fraud was later even acknowledged by the then-incumbent president, Miguel de la Madrid.</a:t>
            </a:r>
          </a:p>
        </p:txBody>
      </p:sp>
    </p:spTree>
    <p:extLst>
      <p:ext uri="{BB962C8B-B14F-4D97-AF65-F5344CB8AC3E}">
        <p14:creationId xmlns:p14="http://schemas.microsoft.com/office/powerpoint/2010/main" val="364497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ter Participation Rate in Mexi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685800"/>
            <a:ext cx="6565900" cy="5422900"/>
          </a:xfrm>
          <a:prstGeom prst="rect">
            <a:avLst/>
          </a:prstGeom>
        </p:spPr>
      </p:pic>
    </p:spTree>
    <p:extLst>
      <p:ext uri="{BB962C8B-B14F-4D97-AF65-F5344CB8AC3E}">
        <p14:creationId xmlns:p14="http://schemas.microsoft.com/office/powerpoint/2010/main" val="898661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1997</TotalTime>
  <Words>1135</Words>
  <Application>Microsoft Macintosh PowerPoint</Application>
  <PresentationFormat>Widescreen</PresentationFormat>
  <Paragraphs>51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Times</vt:lpstr>
      <vt:lpstr>Office Theme</vt:lpstr>
      <vt:lpstr>Voter Fraud Mail-in Ballots and Government Issued Photo IDs: The U.S. is an Extreme Outlier</vt:lpstr>
      <vt:lpstr>PowerPoint Presentation</vt:lpstr>
      <vt:lpstr>Other Countries also Require Voter IDs</vt:lpstr>
      <vt:lpstr>Three Island Nations stand out as not requiring IDs, but even these countries are more restrictive than much of the US. </vt:lpstr>
      <vt:lpstr>Other Countries have learned the hard way about the need for IDs</vt:lpstr>
      <vt:lpstr>PowerPoint Presentation</vt:lpstr>
      <vt:lpstr>Other Countries have learned the hard way about vote fraud with absentee ballots, note absentee ballots not the same as mail-in voting</vt:lpstr>
      <vt:lpstr>Mexico’s 1991 Election Reform</vt:lpstr>
      <vt:lpstr>PowerPoint Presentation</vt:lpstr>
      <vt:lpstr>A Brief History of Voting in the US:  Secret Ballots</vt:lpstr>
      <vt:lpstr>Concerns over absentee ballots used to unite both Democrats and Republicans</vt:lpstr>
      <vt:lpstr>Empirical Work on Vote Fraud with Absentee Ballots in 2020</vt:lpstr>
      <vt:lpstr>PowerPoint Presentation</vt:lpstr>
      <vt:lpstr>Voter Fraud Mail-in Ballots and Government Issued Photo IDs: The U.S. is an Extreme Outlier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Lott</dc:creator>
  <cp:lastModifiedBy>John Lott</cp:lastModifiedBy>
  <cp:revision>29</cp:revision>
  <dcterms:created xsi:type="dcterms:W3CDTF">2026-02-17T19:03:36Z</dcterms:created>
  <dcterms:modified xsi:type="dcterms:W3CDTF">2026-02-19T04:20:47Z</dcterms:modified>
</cp:coreProperties>
</file>