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66" r:id="rId3"/>
    <p:sldId id="398" r:id="rId4"/>
    <p:sldId id="403" r:id="rId5"/>
    <p:sldId id="367" r:id="rId6"/>
    <p:sldId id="368" r:id="rId7"/>
    <p:sldId id="405" r:id="rId8"/>
    <p:sldId id="369" r:id="rId9"/>
    <p:sldId id="370" r:id="rId10"/>
    <p:sldId id="371" r:id="rId11"/>
    <p:sldId id="372" r:id="rId12"/>
    <p:sldId id="256" r:id="rId13"/>
    <p:sldId id="408" r:id="rId14"/>
    <p:sldId id="401" r:id="rId15"/>
    <p:sldId id="399" r:id="rId16"/>
    <p:sldId id="381" r:id="rId17"/>
    <p:sldId id="409" r:id="rId18"/>
    <p:sldId id="411" r:id="rId19"/>
    <p:sldId id="378" r:id="rId20"/>
    <p:sldId id="406" r:id="rId21"/>
    <p:sldId id="412" r:id="rId22"/>
    <p:sldId id="383" r:id="rId23"/>
    <p:sldId id="410" r:id="rId24"/>
    <p:sldId id="407" r:id="rId25"/>
    <p:sldId id="397" r:id="rId26"/>
    <p:sldId id="285" r:id="rId27"/>
    <p:sldId id="396" r:id="rId28"/>
    <p:sldId id="286" r:id="rId29"/>
    <p:sldId id="289" r:id="rId30"/>
    <p:sldId id="294" r:id="rId31"/>
    <p:sldId id="295"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2"/>
    <p:restoredTop sz="96327"/>
  </p:normalViewPr>
  <p:slideViewPr>
    <p:cSldViewPr snapToGrid="0">
      <p:cViewPr varScale="1">
        <p:scale>
          <a:sx n="116" d="100"/>
          <a:sy n="116" d="100"/>
        </p:scale>
        <p:origin x="21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If guns on net are bad, it should be easy to find places where gun bans have lowered murder/homicide rates. Right?</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62869789-FD85-4B3E-88CB-FD105606BD3D}">
      <dgm:prSet/>
      <dgm:spPr/>
      <dgm:t>
        <a:bodyPr/>
        <a:lstStyle/>
        <a:p>
          <a:r>
            <a:rPr lang="en-US" b="1" dirty="0"/>
            <a:t>Just out of randomness, you would expect to find a few times where murder/homicide rates went down.</a:t>
          </a:r>
          <a:endParaRPr lang="en-US" dirty="0"/>
        </a:p>
      </dgm:t>
    </dgm:pt>
    <dgm:pt modelId="{851809BA-5BE4-48A0-813A-24C79B6EEAE9}" type="parTrans" cxnId="{DA02FEC9-2110-4580-A737-A3E9C8CAE9D4}">
      <dgm:prSet/>
      <dgm:spPr/>
      <dgm:t>
        <a:bodyPr/>
        <a:lstStyle/>
        <a:p>
          <a:endParaRPr lang="en-US"/>
        </a:p>
      </dgm:t>
    </dgm:pt>
    <dgm:pt modelId="{CC03EE59-DD07-4EA5-B189-9F4269405AFD}" type="sibTrans" cxnId="{DA02FEC9-2110-4580-A737-A3E9C8CAE9D4}">
      <dgm:prSet/>
      <dgm:spPr/>
      <dgm:t>
        <a:bodyPr/>
        <a:lstStyle/>
        <a:p>
          <a:endParaRPr lang="en-US"/>
        </a:p>
      </dgm:t>
    </dgm:pt>
    <dgm:pt modelId="{A98AB7C3-0887-7247-A57E-B3653ED372E3}">
      <dgm:prSet/>
      <dgm:spPr/>
      <dgm:t>
        <a:bodyPr/>
        <a:lstStyle/>
        <a:p>
          <a:r>
            <a:rPr lang="en-US" b="1"/>
            <a:t>Every single time murder/homicide rates have gone up.</a:t>
          </a:r>
          <a:endParaRPr lang="en-US" dirty="0"/>
        </a:p>
      </dgm:t>
    </dgm:pt>
    <dgm:pt modelId="{C3832F45-0A6C-4640-93B1-4A3E590C8C8B}" type="parTrans" cxnId="{5BACC31A-D99E-A540-B153-9B4EBA146B26}">
      <dgm:prSet/>
      <dgm:spPr/>
      <dgm:t>
        <a:bodyPr/>
        <a:lstStyle/>
        <a:p>
          <a:endParaRPr lang="en-US"/>
        </a:p>
      </dgm:t>
    </dgm:pt>
    <dgm:pt modelId="{D7CD3CFF-0C6F-0946-A13B-7E2C24FCA6D2}" type="sibTrans" cxnId="{5BACC31A-D99E-A540-B153-9B4EBA146B26}">
      <dgm:prSet/>
      <dgm:spPr/>
      <dgm:t>
        <a:bodyPr/>
        <a:lstStyle/>
        <a:p>
          <a:endParaRPr lang="en-US"/>
        </a:p>
      </dgm:t>
    </dgm:pt>
    <dgm:pt modelId="{2AC72C48-F73E-1E48-90E1-DF3E4BFD55E7}">
      <dgm:prSet/>
      <dgm:spPr/>
      <dgm:t>
        <a:bodyPr/>
        <a:lstStyle/>
        <a:p>
          <a:r>
            <a:rPr lang="en-US" b="1" dirty="0"/>
            <a:t>But I can’t find such a place.</a:t>
          </a:r>
          <a:endParaRPr lang="en-US" dirty="0"/>
        </a:p>
      </dgm:t>
    </dgm:pt>
    <dgm:pt modelId="{15CA074A-EF8D-334A-8AF1-F8C76466E69E}" type="parTrans" cxnId="{A07AB5AF-8B5C-A843-AA5A-6BF972A8825F}">
      <dgm:prSet/>
      <dgm:spPr/>
      <dgm:t>
        <a:bodyPr/>
        <a:lstStyle/>
        <a:p>
          <a:endParaRPr lang="en-US"/>
        </a:p>
      </dgm:t>
    </dgm:pt>
    <dgm:pt modelId="{87EF8B94-363A-7140-8B3F-D06BDAE1EB39}" type="sibTrans" cxnId="{A07AB5AF-8B5C-A843-AA5A-6BF972A8825F}">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4" custScaleY="169370">
        <dgm:presLayoutVars>
          <dgm:chMax val="0"/>
          <dgm:bulletEnabled val="1"/>
        </dgm:presLayoutVars>
      </dgm:prSet>
      <dgm:spPr/>
    </dgm:pt>
    <dgm:pt modelId="{C886CFBC-23C3-3341-8180-D63ED1DE5AC7}" type="pres">
      <dgm:prSet presAssocID="{4D5D225B-CBD8-44F9-8661-476F47C78C91}" presName="spacer" presStyleCnt="0"/>
      <dgm:spPr/>
    </dgm:pt>
    <dgm:pt modelId="{EC7C6A28-1F9C-E143-9D1E-E4583E713AE8}" type="pres">
      <dgm:prSet presAssocID="{62869789-FD85-4B3E-88CB-FD105606BD3D}" presName="parentText" presStyleLbl="node1" presStyleIdx="1" presStyleCnt="4" custScaleY="114480">
        <dgm:presLayoutVars>
          <dgm:chMax val="0"/>
          <dgm:bulletEnabled val="1"/>
        </dgm:presLayoutVars>
      </dgm:prSet>
      <dgm:spPr/>
    </dgm:pt>
    <dgm:pt modelId="{B76AFEF9-0439-E24F-8BF1-BA5288B147DA}" type="pres">
      <dgm:prSet presAssocID="{CC03EE59-DD07-4EA5-B189-9F4269405AFD}" presName="spacer" presStyleCnt="0"/>
      <dgm:spPr/>
    </dgm:pt>
    <dgm:pt modelId="{87DDAD9D-2CCD-D74F-9636-A5536EF932F6}" type="pres">
      <dgm:prSet presAssocID="{2AC72C48-F73E-1E48-90E1-DF3E4BFD55E7}" presName="parentText" presStyleLbl="node1" presStyleIdx="2" presStyleCnt="4">
        <dgm:presLayoutVars>
          <dgm:chMax val="0"/>
          <dgm:bulletEnabled val="1"/>
        </dgm:presLayoutVars>
      </dgm:prSet>
      <dgm:spPr/>
    </dgm:pt>
    <dgm:pt modelId="{C973C2ED-C5D8-2C4A-8912-FBBDA217B1E1}" type="pres">
      <dgm:prSet presAssocID="{87EF8B94-363A-7140-8B3F-D06BDAE1EB39}" presName="spacer" presStyleCnt="0"/>
      <dgm:spPr/>
    </dgm:pt>
    <dgm:pt modelId="{26A8B4E0-D0B6-AB46-B8AD-4B1F9226106C}" type="pres">
      <dgm:prSet presAssocID="{A98AB7C3-0887-7247-A57E-B3653ED372E3}" presName="parentText" presStyleLbl="node1" presStyleIdx="3" presStyleCnt="4">
        <dgm:presLayoutVars>
          <dgm:chMax val="0"/>
          <dgm:bulletEnabled val="1"/>
        </dgm:presLayoutVars>
      </dgm:prSet>
      <dgm:spPr/>
    </dgm:pt>
  </dgm:ptLst>
  <dgm:cxnLst>
    <dgm:cxn modelId="{590E591A-75E2-2640-9EEC-8818D4FA5A70}" type="presOf" srcId="{62869789-FD85-4B3E-88CB-FD105606BD3D}" destId="{EC7C6A28-1F9C-E143-9D1E-E4583E713AE8}" srcOrd="0" destOrd="0" presId="urn:microsoft.com/office/officeart/2005/8/layout/vList2"/>
    <dgm:cxn modelId="{5BACC31A-D99E-A540-B153-9B4EBA146B26}" srcId="{9BC2052C-65CB-4C2E-8F2A-93B5A3D7763C}" destId="{A98AB7C3-0887-7247-A57E-B3653ED372E3}" srcOrd="3" destOrd="0" parTransId="{C3832F45-0A6C-4640-93B1-4A3E590C8C8B}" sibTransId="{D7CD3CFF-0C6F-0946-A13B-7E2C24FCA6D2}"/>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3C474E7E-13BC-F846-B575-79F699ABF21B}" type="presOf" srcId="{2AC72C48-F73E-1E48-90E1-DF3E4BFD55E7}" destId="{87DDAD9D-2CCD-D74F-9636-A5536EF932F6}" srcOrd="0" destOrd="0" presId="urn:microsoft.com/office/officeart/2005/8/layout/vList2"/>
    <dgm:cxn modelId="{A07AB5AF-8B5C-A843-AA5A-6BF972A8825F}" srcId="{9BC2052C-65CB-4C2E-8F2A-93B5A3D7763C}" destId="{2AC72C48-F73E-1E48-90E1-DF3E4BFD55E7}" srcOrd="2" destOrd="0" parTransId="{15CA074A-EF8D-334A-8AF1-F8C76466E69E}" sibTransId="{87EF8B94-363A-7140-8B3F-D06BDAE1EB39}"/>
    <dgm:cxn modelId="{30A8A9C6-A7E3-FB46-9DC5-D7C42F9A2BA0}" type="presOf" srcId="{A98AB7C3-0887-7247-A57E-B3653ED372E3}" destId="{26A8B4E0-D0B6-AB46-B8AD-4B1F9226106C}" srcOrd="0" destOrd="0" presId="urn:microsoft.com/office/officeart/2005/8/layout/vList2"/>
    <dgm:cxn modelId="{DA02FEC9-2110-4580-A737-A3E9C8CAE9D4}" srcId="{9BC2052C-65CB-4C2E-8F2A-93B5A3D7763C}" destId="{62869789-FD85-4B3E-88CB-FD105606BD3D}" srcOrd="1" destOrd="0" parTransId="{851809BA-5BE4-48A0-813A-24C79B6EEAE9}" sibTransId="{CC03EE59-DD07-4EA5-B189-9F4269405AFD}"/>
    <dgm:cxn modelId="{B5E8B281-64E6-7348-93BE-891DFD66C3AA}" type="presParOf" srcId="{3E1DDBF9-1FD0-A644-BCA5-EA08CFD560A8}" destId="{90E2E600-04C0-434E-8140-86BC62157730}" srcOrd="0" destOrd="0" presId="urn:microsoft.com/office/officeart/2005/8/layout/vList2"/>
    <dgm:cxn modelId="{811EFC22-DD6B-2741-B63D-E1F1772E9DAA}" type="presParOf" srcId="{3E1DDBF9-1FD0-A644-BCA5-EA08CFD560A8}" destId="{C886CFBC-23C3-3341-8180-D63ED1DE5AC7}" srcOrd="1" destOrd="0" presId="urn:microsoft.com/office/officeart/2005/8/layout/vList2"/>
    <dgm:cxn modelId="{387E10A3-969E-E14C-A05D-9CC5223FD5C1}" type="presParOf" srcId="{3E1DDBF9-1FD0-A644-BCA5-EA08CFD560A8}" destId="{EC7C6A28-1F9C-E143-9D1E-E4583E713AE8}" srcOrd="2" destOrd="0" presId="urn:microsoft.com/office/officeart/2005/8/layout/vList2"/>
    <dgm:cxn modelId="{FFF5EE49-B1A4-984F-8CCB-7997703671FB}" type="presParOf" srcId="{3E1DDBF9-1FD0-A644-BCA5-EA08CFD560A8}" destId="{B76AFEF9-0439-E24F-8BF1-BA5288B147DA}" srcOrd="3" destOrd="0" presId="urn:microsoft.com/office/officeart/2005/8/layout/vList2"/>
    <dgm:cxn modelId="{8AA6E28E-1588-7D49-B876-BC01CA21C650}" type="presParOf" srcId="{3E1DDBF9-1FD0-A644-BCA5-EA08CFD560A8}" destId="{87DDAD9D-2CCD-D74F-9636-A5536EF932F6}" srcOrd="4" destOrd="0" presId="urn:microsoft.com/office/officeart/2005/8/layout/vList2"/>
    <dgm:cxn modelId="{475DD56E-178B-BF4D-B3D3-CB03BD90B0A9}" type="presParOf" srcId="{3E1DDBF9-1FD0-A644-BCA5-EA08CFD560A8}" destId="{C973C2ED-C5D8-2C4A-8912-FBBDA217B1E1}" srcOrd="5" destOrd="0" presId="urn:microsoft.com/office/officeart/2005/8/layout/vList2"/>
    <dgm:cxn modelId="{385C98CD-D2FD-F140-BF61-2F13E30AA26E}" type="presParOf" srcId="{3E1DDBF9-1FD0-A644-BCA5-EA08CFD560A8}" destId="{26A8B4E0-D0B6-AB46-B8AD-4B1F922610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We have tried handgun bans in the United States: Washington, D.C. and Chicago</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1" custScaleY="54784">
        <dgm:presLayoutVars>
          <dgm:chMax val="0"/>
          <dgm:bulletEnabled val="1"/>
        </dgm:presLayoutVars>
      </dgm:prSet>
      <dgm:spPr/>
    </dgm:pt>
  </dgm:ptLst>
  <dgm:cxnLst>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B5E8B281-64E6-7348-93BE-891DFD66C3AA}" type="presParOf" srcId="{3E1DDBF9-1FD0-A644-BCA5-EA08CFD560A8}" destId="{90E2E600-04C0-434E-8140-86BC621577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Gun control advocates say that the bans in DC and Chicago weren’t fair tests, that unless you ban guns everyplace in a country you can’t expect it to work.</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A98AB7C3-0887-7247-A57E-B3653ED372E3}">
      <dgm:prSet/>
      <dgm:spPr/>
      <dgm:t>
        <a:bodyPr/>
        <a:lstStyle/>
        <a:p>
          <a:r>
            <a:rPr lang="en-US" b="1" dirty="0"/>
            <a:t>Yet, even when whole nations have banned guns, it hasn’t worked. Take a few island nations that have banned guns.</a:t>
          </a:r>
          <a:endParaRPr lang="en-US" dirty="0"/>
        </a:p>
      </dgm:t>
    </dgm:pt>
    <dgm:pt modelId="{C3832F45-0A6C-4640-93B1-4A3E590C8C8B}" type="parTrans" cxnId="{5BACC31A-D99E-A540-B153-9B4EBA146B26}">
      <dgm:prSet/>
      <dgm:spPr/>
      <dgm:t>
        <a:bodyPr/>
        <a:lstStyle/>
        <a:p>
          <a:endParaRPr lang="en-US"/>
        </a:p>
      </dgm:t>
    </dgm:pt>
    <dgm:pt modelId="{D7CD3CFF-0C6F-0946-A13B-7E2C24FCA6D2}" type="sibTrans" cxnId="{5BACC31A-D99E-A540-B153-9B4EBA146B26}">
      <dgm:prSet/>
      <dgm:spPr/>
      <dgm:t>
        <a:bodyPr/>
        <a:lstStyle/>
        <a:p>
          <a:endParaRPr lang="en-US"/>
        </a:p>
      </dgm:t>
    </dgm:pt>
    <dgm:pt modelId="{2AC72C48-F73E-1E48-90E1-DF3E4BFD55E7}">
      <dgm:prSet/>
      <dgm:spPr/>
      <dgm:t>
        <a:bodyPr/>
        <a:lstStyle/>
        <a:p>
          <a:r>
            <a:rPr lang="en-US" b="1" dirty="0"/>
            <a:t>But that can’t explain why murder rates went up. It might explain why they didn’t go down as they predicted, but criminals were able to obtain guns at those other places before the bans.</a:t>
          </a:r>
        </a:p>
      </dgm:t>
    </dgm:pt>
    <dgm:pt modelId="{15CA074A-EF8D-334A-8AF1-F8C76466E69E}" type="parTrans" cxnId="{A07AB5AF-8B5C-A843-AA5A-6BF972A8825F}">
      <dgm:prSet/>
      <dgm:spPr/>
      <dgm:t>
        <a:bodyPr/>
        <a:lstStyle/>
        <a:p>
          <a:endParaRPr lang="en-US"/>
        </a:p>
      </dgm:t>
    </dgm:pt>
    <dgm:pt modelId="{87EF8B94-363A-7140-8B3F-D06BDAE1EB39}" type="sibTrans" cxnId="{A07AB5AF-8B5C-A843-AA5A-6BF972A8825F}">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3" custScaleY="169370">
        <dgm:presLayoutVars>
          <dgm:chMax val="0"/>
          <dgm:bulletEnabled val="1"/>
        </dgm:presLayoutVars>
      </dgm:prSet>
      <dgm:spPr/>
    </dgm:pt>
    <dgm:pt modelId="{C886CFBC-23C3-3341-8180-D63ED1DE5AC7}" type="pres">
      <dgm:prSet presAssocID="{4D5D225B-CBD8-44F9-8661-476F47C78C91}" presName="spacer" presStyleCnt="0"/>
      <dgm:spPr/>
    </dgm:pt>
    <dgm:pt modelId="{87DDAD9D-2CCD-D74F-9636-A5536EF932F6}" type="pres">
      <dgm:prSet presAssocID="{2AC72C48-F73E-1E48-90E1-DF3E4BFD55E7}" presName="parentText" presStyleLbl="node1" presStyleIdx="1" presStyleCnt="3">
        <dgm:presLayoutVars>
          <dgm:chMax val="0"/>
          <dgm:bulletEnabled val="1"/>
        </dgm:presLayoutVars>
      </dgm:prSet>
      <dgm:spPr/>
    </dgm:pt>
    <dgm:pt modelId="{C973C2ED-C5D8-2C4A-8912-FBBDA217B1E1}" type="pres">
      <dgm:prSet presAssocID="{87EF8B94-363A-7140-8B3F-D06BDAE1EB39}" presName="spacer" presStyleCnt="0"/>
      <dgm:spPr/>
    </dgm:pt>
    <dgm:pt modelId="{26A8B4E0-D0B6-AB46-B8AD-4B1F9226106C}" type="pres">
      <dgm:prSet presAssocID="{A98AB7C3-0887-7247-A57E-B3653ED372E3}" presName="parentText" presStyleLbl="node1" presStyleIdx="2" presStyleCnt="3">
        <dgm:presLayoutVars>
          <dgm:chMax val="0"/>
          <dgm:bulletEnabled val="1"/>
        </dgm:presLayoutVars>
      </dgm:prSet>
      <dgm:spPr/>
    </dgm:pt>
  </dgm:ptLst>
  <dgm:cxnLst>
    <dgm:cxn modelId="{5BACC31A-D99E-A540-B153-9B4EBA146B26}" srcId="{9BC2052C-65CB-4C2E-8F2A-93B5A3D7763C}" destId="{A98AB7C3-0887-7247-A57E-B3653ED372E3}" srcOrd="2" destOrd="0" parTransId="{C3832F45-0A6C-4640-93B1-4A3E590C8C8B}" sibTransId="{D7CD3CFF-0C6F-0946-A13B-7E2C24FCA6D2}"/>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3C474E7E-13BC-F846-B575-79F699ABF21B}" type="presOf" srcId="{2AC72C48-F73E-1E48-90E1-DF3E4BFD55E7}" destId="{87DDAD9D-2CCD-D74F-9636-A5536EF932F6}" srcOrd="0" destOrd="0" presId="urn:microsoft.com/office/officeart/2005/8/layout/vList2"/>
    <dgm:cxn modelId="{A07AB5AF-8B5C-A843-AA5A-6BF972A8825F}" srcId="{9BC2052C-65CB-4C2E-8F2A-93B5A3D7763C}" destId="{2AC72C48-F73E-1E48-90E1-DF3E4BFD55E7}" srcOrd="1" destOrd="0" parTransId="{15CA074A-EF8D-334A-8AF1-F8C76466E69E}" sibTransId="{87EF8B94-363A-7140-8B3F-D06BDAE1EB39}"/>
    <dgm:cxn modelId="{30A8A9C6-A7E3-FB46-9DC5-D7C42F9A2BA0}" type="presOf" srcId="{A98AB7C3-0887-7247-A57E-B3653ED372E3}" destId="{26A8B4E0-D0B6-AB46-B8AD-4B1F9226106C}" srcOrd="0" destOrd="0" presId="urn:microsoft.com/office/officeart/2005/8/layout/vList2"/>
    <dgm:cxn modelId="{B5E8B281-64E6-7348-93BE-891DFD66C3AA}" type="presParOf" srcId="{3E1DDBF9-1FD0-A644-BCA5-EA08CFD560A8}" destId="{90E2E600-04C0-434E-8140-86BC62157730}" srcOrd="0" destOrd="0" presId="urn:microsoft.com/office/officeart/2005/8/layout/vList2"/>
    <dgm:cxn modelId="{811EFC22-DD6B-2741-B63D-E1F1772E9DAA}" type="presParOf" srcId="{3E1DDBF9-1FD0-A644-BCA5-EA08CFD560A8}" destId="{C886CFBC-23C3-3341-8180-D63ED1DE5AC7}" srcOrd="1" destOrd="0" presId="urn:microsoft.com/office/officeart/2005/8/layout/vList2"/>
    <dgm:cxn modelId="{8AA6E28E-1588-7D49-B876-BC01CA21C650}" type="presParOf" srcId="{3E1DDBF9-1FD0-A644-BCA5-EA08CFD560A8}" destId="{87DDAD9D-2CCD-D74F-9636-A5536EF932F6}" srcOrd="2" destOrd="0" presId="urn:microsoft.com/office/officeart/2005/8/layout/vList2"/>
    <dgm:cxn modelId="{475DD56E-178B-BF4D-B3D3-CB03BD90B0A9}" type="presParOf" srcId="{3E1DDBF9-1FD0-A644-BCA5-EA08CFD560A8}" destId="{C973C2ED-C5D8-2C4A-8912-FBBDA217B1E1}" srcOrd="3" destOrd="0" presId="urn:microsoft.com/office/officeart/2005/8/layout/vList2"/>
    <dgm:cxn modelId="{385C98CD-D2FD-F140-BF61-2F13E30AA26E}" type="presParOf" srcId="{3E1DDBF9-1FD0-A644-BCA5-EA08CFD560A8}" destId="{26A8B4E0-D0B6-AB46-B8AD-4B1F922610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49717"/>
          <a:ext cx="10762593" cy="20212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If guns on net are bad, it should be easy to find places where gun bans have lowered murder/homicide rates. Right?</a:t>
          </a:r>
          <a:endParaRPr lang="en-US" sz="3000" kern="1200" dirty="0"/>
        </a:p>
      </dsp:txBody>
      <dsp:txXfrm>
        <a:off x="98670" y="148387"/>
        <a:ext cx="10565253" cy="1823921"/>
      </dsp:txXfrm>
    </dsp:sp>
    <dsp:sp modelId="{EC7C6A28-1F9C-E143-9D1E-E4583E713AE8}">
      <dsp:nvSpPr>
        <dsp:cNvPr id="0" name=""/>
        <dsp:cNvSpPr/>
      </dsp:nvSpPr>
      <dsp:spPr>
        <a:xfrm>
          <a:off x="0" y="2157378"/>
          <a:ext cx="10762593" cy="13662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Just out of randomness, you would expect to find a few times where murder/homicide rates went down.</a:t>
          </a:r>
          <a:endParaRPr lang="en-US" sz="3000" kern="1200" dirty="0"/>
        </a:p>
      </dsp:txBody>
      <dsp:txXfrm>
        <a:off x="66693" y="2224071"/>
        <a:ext cx="10629207" cy="1232818"/>
      </dsp:txXfrm>
    </dsp:sp>
    <dsp:sp modelId="{87DDAD9D-2CCD-D74F-9636-A5536EF932F6}">
      <dsp:nvSpPr>
        <dsp:cNvPr id="0" name=""/>
        <dsp:cNvSpPr/>
      </dsp:nvSpPr>
      <dsp:spPr>
        <a:xfrm>
          <a:off x="0" y="3609982"/>
          <a:ext cx="10762593"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But I can’t find such a place.</a:t>
          </a:r>
          <a:endParaRPr lang="en-US" sz="3000" kern="1200" dirty="0"/>
        </a:p>
      </dsp:txBody>
      <dsp:txXfrm>
        <a:off x="58257" y="3668239"/>
        <a:ext cx="10646079" cy="1076886"/>
      </dsp:txXfrm>
    </dsp:sp>
    <dsp:sp modelId="{26A8B4E0-D0B6-AB46-B8AD-4B1F9226106C}">
      <dsp:nvSpPr>
        <dsp:cNvPr id="0" name=""/>
        <dsp:cNvSpPr/>
      </dsp:nvSpPr>
      <dsp:spPr>
        <a:xfrm>
          <a:off x="0" y="4889782"/>
          <a:ext cx="10762593"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Every single time murder/homicide rates have gone up.</a:t>
          </a:r>
          <a:endParaRPr lang="en-US" sz="3000" kern="1200" dirty="0"/>
        </a:p>
      </dsp:txBody>
      <dsp:txXfrm>
        <a:off x="58257" y="4948039"/>
        <a:ext cx="10646079"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1939282"/>
          <a:ext cx="10515600" cy="2502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dirty="0"/>
            <a:t>We have tried handgun bans in the United States: Washington, D.C. and Chicago</a:t>
          </a:r>
          <a:endParaRPr lang="en-US" sz="4500" kern="1200" dirty="0"/>
        </a:p>
      </dsp:txBody>
      <dsp:txXfrm>
        <a:off x="122155" y="2061437"/>
        <a:ext cx="10271290" cy="2258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370627"/>
          <a:ext cx="10515600" cy="25146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Gun control advocates say that the bans in DC and Chicago weren’t fair tests, that unless you ban guns everyplace in a country you can’t expect it to work.</a:t>
          </a:r>
          <a:endParaRPr lang="en-US" sz="2700" kern="1200" dirty="0"/>
        </a:p>
      </dsp:txBody>
      <dsp:txXfrm>
        <a:off x="122757" y="493384"/>
        <a:ext cx="10270086" cy="2269173"/>
      </dsp:txXfrm>
    </dsp:sp>
    <dsp:sp modelId="{87DDAD9D-2CCD-D74F-9636-A5536EF932F6}">
      <dsp:nvSpPr>
        <dsp:cNvPr id="0" name=""/>
        <dsp:cNvSpPr/>
      </dsp:nvSpPr>
      <dsp:spPr>
        <a:xfrm>
          <a:off x="0" y="2963074"/>
          <a:ext cx="10515600"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But that can’t explain why murder rates went up. It might explain why they didn’t go down as they predicted, but criminals were able to obtain guns at those other places before the bans.</a:t>
          </a:r>
        </a:p>
      </dsp:txBody>
      <dsp:txXfrm>
        <a:off x="72479" y="3035553"/>
        <a:ext cx="10370642" cy="1339772"/>
      </dsp:txXfrm>
    </dsp:sp>
    <dsp:sp modelId="{26A8B4E0-D0B6-AB46-B8AD-4B1F9226106C}">
      <dsp:nvSpPr>
        <dsp:cNvPr id="0" name=""/>
        <dsp:cNvSpPr/>
      </dsp:nvSpPr>
      <dsp:spPr>
        <a:xfrm>
          <a:off x="0" y="4525564"/>
          <a:ext cx="10515600"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Yet, even when whole nations have banned guns, it hasn’t worked. Take a few island nations that have banned guns.</a:t>
          </a:r>
          <a:endParaRPr lang="en-US" sz="2700" kern="1200" dirty="0"/>
        </a:p>
      </dsp:txBody>
      <dsp:txXfrm>
        <a:off x="72479" y="4598043"/>
        <a:ext cx="10370642" cy="1339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19F5-91BA-2ECF-9B27-EA0969890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51E2DE-60D7-53BF-4A15-3B0670517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AE3274-8CF4-F3E0-5D4B-36A7909F6F01}"/>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87832BCD-6131-608D-0F67-FB2B0DF73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C563C-4E47-742B-8A5D-2C00EF818087}"/>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367213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6CED-D451-2A60-66E1-91D6A8D0E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046160-E290-94C4-B680-7150C00BF5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7AB6A-A509-5000-09F7-435226E43227}"/>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9A541B9B-99AE-66CC-3E61-344E64FE1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E6CE3-28EB-9741-38D4-0107B3FB223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6743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64DF8-76DB-E216-F3BA-804EBA1917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5C773-0C12-26D5-6115-5A8A197D1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78319-3D6B-5410-BB48-CB2B7204D91B}"/>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63A52E16-62DB-7195-B7AF-96BE3A38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5CB38-D1D0-B2BD-3F27-8DFFAE023CD8}"/>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8015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EC12-F3A5-0C57-09BC-877DD1C36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752A1-9D32-AF5C-CCA0-BF310C680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D4C5-31AD-2D3A-67B7-D098BA74B5BB}"/>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9BACB03C-AF51-B85C-61F5-92052E61F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9B268-992B-3DDE-AC30-E3233BA8FE92}"/>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144400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B572-D2B5-ECAD-C7F3-180FFC178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55B80-D37F-1AA6-4BA0-7FD87BADE5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37EAA-A110-DC0C-2635-E9474230CCAB}"/>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28BFADB9-ECEC-B3FC-D82E-53D3774AF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F7CF3-AC8F-3CBF-13F8-CCABB6A6240B}"/>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157130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4933-5BD8-38E6-BC16-AEB27E80F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3EEC8-4958-187C-9E69-653E58AB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7DC2A-A7B2-E334-11E0-591B07D6F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3D923-FE4F-7EC4-9D72-A0B1CE8170F4}"/>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6" name="Footer Placeholder 5">
            <a:extLst>
              <a:ext uri="{FF2B5EF4-FFF2-40B4-BE49-F238E27FC236}">
                <a16:creationId xmlns:a16="http://schemas.microsoft.com/office/drawing/2014/main" id="{EC28E6E6-431E-D86B-7D01-25D72B5F6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88EA8-90A1-3319-4D19-793B7814952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09364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E112-5C78-C657-09EE-62C2679F07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9565A-6301-844D-5D2F-B4A6D5EBB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4C227-A114-3360-44C5-3C912B0704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71B31-2BCF-DAFF-58AA-7F208AE92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3B6FC-2777-AEF5-EEDD-5ED373230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E0F01-3B19-B423-C395-0981A01283F0}"/>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8" name="Footer Placeholder 7">
            <a:extLst>
              <a:ext uri="{FF2B5EF4-FFF2-40B4-BE49-F238E27FC236}">
                <a16:creationId xmlns:a16="http://schemas.microsoft.com/office/drawing/2014/main" id="{D2C1DE37-9498-7573-6014-3C35F24B5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07A7E-D150-DBF1-1171-3C3572AB39F6}"/>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886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C44-5DA1-1D48-9E99-83DA0DD49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8DA35F-4152-5035-CB15-0785E9725CBD}"/>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4" name="Footer Placeholder 3">
            <a:extLst>
              <a:ext uri="{FF2B5EF4-FFF2-40B4-BE49-F238E27FC236}">
                <a16:creationId xmlns:a16="http://schemas.microsoft.com/office/drawing/2014/main" id="{CC4476B2-DA6E-8A05-04BA-9973512E41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D11816-1C3B-391F-42BF-C9203D95355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410262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88FEB-31E4-7D93-75DB-3E46B9EC2688}"/>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3" name="Footer Placeholder 2">
            <a:extLst>
              <a:ext uri="{FF2B5EF4-FFF2-40B4-BE49-F238E27FC236}">
                <a16:creationId xmlns:a16="http://schemas.microsoft.com/office/drawing/2014/main" id="{1480DE47-4AE9-A77F-0990-D7D8182FC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8D9ECC-53C4-8D06-CFB3-3BBD721777D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34014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301C-236F-A8A8-3CDA-73305B5EA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642CCF-F85F-BA80-1930-A85A12AF5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1AFF9-4AF7-C1A3-58C6-4ABBF17A2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A181C-1985-3BC5-8428-D8C36F08E897}"/>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6" name="Footer Placeholder 5">
            <a:extLst>
              <a:ext uri="{FF2B5EF4-FFF2-40B4-BE49-F238E27FC236}">
                <a16:creationId xmlns:a16="http://schemas.microsoft.com/office/drawing/2014/main" id="{2C764025-A0CA-95F5-CCFF-1221B6E3A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DE76E-2654-7269-B5A3-05201CB9924C}"/>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63819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57E9-EA3B-7628-007E-8B57741A7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2F44E-AC31-8435-C799-A73D3AF36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AB352-A3E9-3FC8-8ED3-4DA367D90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56197-B2C6-506A-FE0A-550297B5E783}"/>
              </a:ext>
            </a:extLst>
          </p:cNvPr>
          <p:cNvSpPr>
            <a:spLocks noGrp="1"/>
          </p:cNvSpPr>
          <p:nvPr>
            <p:ph type="dt" sz="half" idx="10"/>
          </p:nvPr>
        </p:nvSpPr>
        <p:spPr/>
        <p:txBody>
          <a:bodyPr/>
          <a:lstStyle/>
          <a:p>
            <a:fld id="{2ED5AF9B-810E-5842-BE97-4FC186960DCA}" type="datetimeFigureOut">
              <a:rPr lang="en-US" smtClean="0"/>
              <a:t>10/28/25</a:t>
            </a:fld>
            <a:endParaRPr lang="en-US"/>
          </a:p>
        </p:txBody>
      </p:sp>
      <p:sp>
        <p:nvSpPr>
          <p:cNvPr id="6" name="Footer Placeholder 5">
            <a:extLst>
              <a:ext uri="{FF2B5EF4-FFF2-40B4-BE49-F238E27FC236}">
                <a16:creationId xmlns:a16="http://schemas.microsoft.com/office/drawing/2014/main" id="{60A8FCC5-4BBC-EC37-8194-C54CDDF3A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12C65-9865-6596-040D-DE72E62DA802}"/>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80634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EEC6E-335D-9D05-8ADB-36A2043C9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438AD-A128-140B-E161-631ABC417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3D0C-E7CA-0408-E50B-21246B33C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D5AF9B-810E-5842-BE97-4FC186960DCA}" type="datetimeFigureOut">
              <a:rPr lang="en-US" smtClean="0"/>
              <a:t>10/28/25</a:t>
            </a:fld>
            <a:endParaRPr lang="en-US"/>
          </a:p>
        </p:txBody>
      </p:sp>
      <p:sp>
        <p:nvSpPr>
          <p:cNvPr id="5" name="Footer Placeholder 4">
            <a:extLst>
              <a:ext uri="{FF2B5EF4-FFF2-40B4-BE49-F238E27FC236}">
                <a16:creationId xmlns:a16="http://schemas.microsoft.com/office/drawing/2014/main" id="{1314B45F-D018-14B7-77AD-C01031465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F10878-A918-CC0A-0A1A-A21262BC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1A7E67-32DD-774A-9CB0-24E6C9C881F9}" type="slidenum">
              <a:rPr lang="en-US" smtClean="0"/>
              <a:t>‹#›</a:t>
            </a:fld>
            <a:endParaRPr lang="en-US"/>
          </a:p>
        </p:txBody>
      </p:sp>
    </p:spTree>
    <p:extLst>
      <p:ext uri="{BB962C8B-B14F-4D97-AF65-F5344CB8AC3E}">
        <p14:creationId xmlns:p14="http://schemas.microsoft.com/office/powerpoint/2010/main" val="137330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rchive.is/4h0Xi#selection-585.142-585.264"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eb.archive.org/web/20180418055523/https:/www.acic.gov.au/sites/g/files/net1491/f/2016/10/crimtrac_ar_2015-16_final_071016.pdf?v=1476249461"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174661" y="493161"/>
            <a:ext cx="11630346" cy="1554300"/>
          </a:xfrm>
          <a:prstGeom prst="rect">
            <a:avLst/>
          </a:prstGeom>
        </p:spPr>
        <p:txBody>
          <a:bodyPr>
            <a:noAutofit/>
          </a:bodyPr>
          <a:lstStyle>
            <a:lvl1pPr defTabSz="487680">
              <a:defRPr sz="9150" b="1"/>
            </a:lvl1pPr>
          </a:lstStyle>
          <a:p>
            <a:pPr fontAlgn="base"/>
            <a:r>
              <a:rPr lang="en-US" sz="5400" i="0" u="none" strike="noStrike">
                <a:solidFill>
                  <a:srgbClr val="333333"/>
                </a:solidFill>
                <a:effectLst/>
                <a:latin typeface="Calibri" panose="020F0502020204030204" pitchFamily="34" charset="0"/>
                <a:cs typeface="Calibri" panose="020F0502020204030204" pitchFamily="34" charset="0"/>
              </a:rPr>
              <a:t>The Effects of Gun Control Policies on Crime and Public Safety</a:t>
            </a:r>
            <a:endParaRPr lang="en-US" sz="5400" i="0" u="none" strike="noStrike" dirty="0">
              <a:solidFill>
                <a:srgbClr val="333333"/>
              </a:solidFill>
              <a:effectLst/>
              <a:latin typeface="Calibri" panose="020F0502020204030204" pitchFamily="34" charset="0"/>
              <a:cs typeface="Calibri" panose="020F0502020204030204" pitchFamily="34" charset="0"/>
            </a:endParaRPr>
          </a:p>
        </p:txBody>
      </p:sp>
      <p:sp>
        <p:nvSpPr>
          <p:cNvPr id="165" name="Shape 165"/>
          <p:cNvSpPr>
            <a:spLocks noGrp="1"/>
          </p:cNvSpPr>
          <p:nvPr>
            <p:ph type="body" sz="quarter" idx="1"/>
          </p:nvPr>
        </p:nvSpPr>
        <p:spPr>
          <a:xfrm>
            <a:off x="2635181" y="2273073"/>
            <a:ext cx="7458351" cy="728391"/>
          </a:xfrm>
          <a:prstGeom prst="rect">
            <a:avLst/>
          </a:prstGeom>
        </p:spPr>
        <p:txBody>
          <a:bodyPr>
            <a:normAutofit fontScale="62500" lnSpcReduction="20000"/>
          </a:bodyPr>
          <a:lstStyle>
            <a:lvl1pPr>
              <a:spcBef>
                <a:spcPts val="1400"/>
              </a:spcBef>
              <a:defRPr sz="9200">
                <a:solidFill>
                  <a:srgbClr val="0000FF"/>
                </a:solidFill>
              </a:defRPr>
            </a:lvl1pPr>
          </a:lstStyle>
          <a:p>
            <a:r>
              <a:rPr lang="en-US" sz="8000"/>
              <a:t>John R Lott, Jr.</a:t>
            </a:r>
            <a:endParaRPr lang="en-US" sz="8000" dirty="0"/>
          </a:p>
        </p:txBody>
      </p:sp>
      <p:pic>
        <p:nvPicPr>
          <p:cNvPr id="2" name="Picture 1">
            <a:extLst>
              <a:ext uri="{FF2B5EF4-FFF2-40B4-BE49-F238E27FC236}">
                <a16:creationId xmlns:a16="http://schemas.microsoft.com/office/drawing/2014/main" id="{5120A5A6-4D31-1D2A-E526-CF10464786D2}"/>
              </a:ext>
            </a:extLst>
          </p:cNvPr>
          <p:cNvPicPr>
            <a:picLocks noChangeAspect="1"/>
          </p:cNvPicPr>
          <p:nvPr/>
        </p:nvPicPr>
        <p:blipFill>
          <a:blip r:embed="rId2"/>
          <a:stretch>
            <a:fillRect/>
          </a:stretch>
        </p:blipFill>
        <p:spPr>
          <a:xfrm>
            <a:off x="3511508" y="3139807"/>
            <a:ext cx="5705696" cy="37181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704" y="136525"/>
            <a:ext cx="8448261" cy="657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19761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939" y="99391"/>
            <a:ext cx="7911548" cy="6221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6241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526356" y="1250994"/>
            <a:ext cx="3201366" cy="3387497"/>
          </a:xfrm>
        </p:spPr>
        <p:txBody>
          <a:bodyPr vert="horz" lIns="91440" tIns="45720" rIns="91440" bIns="45720" rtlCol="0" anchor="b">
            <a:normAutofit/>
          </a:bodyPr>
          <a:lstStyle/>
          <a:p>
            <a:pPr algn="l"/>
            <a:r>
              <a:rPr lang="en-US" sz="4000" b="1" dirty="0">
                <a:solidFill>
                  <a:schemeClr val="bg1"/>
                </a:solidFill>
                <a:latin typeface="Calibri" panose="020F0502020204030204" pitchFamily="34" charset="0"/>
                <a:cs typeface="Calibri" panose="020F0502020204030204" pitchFamily="34" charset="0"/>
              </a:rPr>
              <a:t>So why do murder/</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homicide rates </a:t>
            </a:r>
            <a:r>
              <a:rPr lang="en-US" sz="4000" b="1" u="sng" dirty="0">
                <a:solidFill>
                  <a:schemeClr val="bg1"/>
                </a:solidFill>
                <a:latin typeface="Calibri" panose="020F0502020204030204" pitchFamily="34" charset="0"/>
                <a:cs typeface="Calibri" panose="020F0502020204030204" pitchFamily="34" charset="0"/>
              </a:rPr>
              <a:t>always</a:t>
            </a:r>
            <a:r>
              <a:rPr lang="en-US" sz="4000" b="1" dirty="0">
                <a:solidFill>
                  <a:schemeClr val="bg1"/>
                </a:solidFill>
                <a:latin typeface="Calibri" panose="020F0502020204030204" pitchFamily="34" charset="0"/>
                <a:cs typeface="Calibri" panose="020F0502020204030204" pitchFamily="34" charset="0"/>
              </a:rPr>
              <a:t> rise after bans?</a:t>
            </a:r>
            <a:endParaRPr lang="en-US" sz="4000" b="1"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810259" y="649480"/>
            <a:ext cx="6555347" cy="5546047"/>
          </a:xfrm>
        </p:spPr>
        <p:txBody>
          <a:bodyPr vert="horz" lIns="91440" tIns="45720" rIns="91440" bIns="45720" rtlCol="0" anchor="ctr">
            <a:noAutofit/>
          </a:bodyPr>
          <a:lstStyle/>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A ban might take some guns away from criminals, but the problem is if you primarily disarm law-abiding citizens, you will make it </a:t>
            </a:r>
            <a:r>
              <a:rPr lang="en-US" b="1" dirty="0">
                <a:solidFill>
                  <a:srgbClr val="FF0000"/>
                </a:solidFill>
                <a:latin typeface="Calibri" panose="020F0502020204030204" pitchFamily="34" charset="0"/>
                <a:cs typeface="Calibri" panose="020F0502020204030204" pitchFamily="34" charset="0"/>
              </a:rPr>
              <a:t>easier</a:t>
            </a:r>
            <a:r>
              <a:rPr lang="en-US" b="1" dirty="0">
                <a:latin typeface="Calibri" panose="020F0502020204030204" pitchFamily="34" charset="0"/>
                <a:cs typeface="Calibri" panose="020F0502020204030204" pitchFamily="34" charset="0"/>
              </a:rPr>
              <a:t> for criminals to commit crime.</a:t>
            </a: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This point </a:t>
            </a:r>
            <a:r>
              <a:rPr lang="en-US" b="1" dirty="0">
                <a:solidFill>
                  <a:srgbClr val="FF0000"/>
                </a:solidFill>
                <a:latin typeface="Calibri" panose="020F0502020204030204" pitchFamily="34" charset="0"/>
                <a:cs typeface="Calibri" panose="020F0502020204030204" pitchFamily="34" charset="0"/>
              </a:rPr>
              <a:t>applies to all gun control laws</a:t>
            </a:r>
            <a:r>
              <a:rPr lang="en-US" b="1" dirty="0">
                <a:latin typeface="Calibri" panose="020F0502020204030204" pitchFamily="34" charset="0"/>
                <a:cs typeface="Calibri" panose="020F0502020204030204" pitchFamily="34" charset="0"/>
              </a:rPr>
              <a:t>. You have to be careful that it isn’t the most law-abiding people that will obey the law and who you will primarily be disarming.</a:t>
            </a: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With gun bans, there is a drop in firearm suicides, but </a:t>
            </a:r>
            <a:r>
              <a:rPr lang="en-US" b="1" dirty="0">
                <a:solidFill>
                  <a:srgbClr val="FF0000"/>
                </a:solidFill>
                <a:latin typeface="Calibri" panose="020F0502020204030204" pitchFamily="34" charset="0"/>
                <a:cs typeface="Calibri" panose="020F0502020204030204" pitchFamily="34" charset="0"/>
              </a:rPr>
              <a:t>no change in total suicides</a:t>
            </a:r>
          </a:p>
        </p:txBody>
      </p:sp>
    </p:spTree>
    <p:extLst>
      <p:ext uri="{BB962C8B-B14F-4D97-AF65-F5344CB8AC3E}">
        <p14:creationId xmlns:p14="http://schemas.microsoft.com/office/powerpoint/2010/main" val="323785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526356" y="1250994"/>
            <a:ext cx="3201366" cy="4151323"/>
          </a:xfrm>
        </p:spPr>
        <p:txBody>
          <a:bodyPr vert="horz" lIns="91440" tIns="45720" rIns="91440" bIns="45720" rtlCol="0" anchor="b">
            <a:normAutofit fontScale="90000"/>
          </a:bodyPr>
          <a:lstStyle/>
          <a:p>
            <a:pPr algn="l"/>
            <a:r>
              <a:rPr lang="en-US" sz="4000" b="1" dirty="0">
                <a:solidFill>
                  <a:schemeClr val="bg1"/>
                </a:solidFill>
                <a:latin typeface="Calibri" panose="020F0502020204030204" pitchFamily="34" charset="0"/>
                <a:cs typeface="Calibri" panose="020F0502020204030204" pitchFamily="34" charset="0"/>
              </a:rPr>
              <a:t>Gun laws stop law-abiding people, </a:t>
            </a:r>
            <a:r>
              <a:rPr lang="en-US" sz="4000" b="1" dirty="0">
                <a:solidFill>
                  <a:srgbClr val="FF0000"/>
                </a:solidFill>
                <a:latin typeface="Calibri" panose="020F0502020204030204" pitchFamily="34" charset="0"/>
                <a:cs typeface="Calibri" panose="020F0502020204030204" pitchFamily="34" charset="0"/>
              </a:rPr>
              <a:t>particularly the poor and minorities from obtaining protection</a:t>
            </a:r>
            <a:endParaRPr lang="en-US" sz="4000" b="1" kern="1200" dirty="0">
              <a:solidFill>
                <a:srgbClr val="FF0000"/>
              </a:solidFill>
              <a:latin typeface="+mj-lt"/>
              <a:ea typeface="+mj-ea"/>
              <a:cs typeface="+mj-cs"/>
            </a:endParaRP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427328" y="649480"/>
            <a:ext cx="7533443" cy="5546047"/>
          </a:xfrm>
        </p:spPr>
        <p:txBody>
          <a:bodyPr vert="horz" lIns="91440" tIns="45720" rIns="91440" bIns="45720" rtlCol="0" anchor="ctr">
            <a:noAutofit/>
          </a:bodyPr>
          <a:lstStyle/>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Important behind the Constitution’s 14</a:t>
            </a:r>
            <a:r>
              <a:rPr lang="en-US" b="1" baseline="30000" dirty="0">
                <a:latin typeface="Calibri" panose="020F0502020204030204" pitchFamily="34" charset="0"/>
                <a:cs typeface="Calibri" panose="020F0502020204030204" pitchFamily="34" charset="0"/>
              </a:rPr>
              <a:t>th</a:t>
            </a:r>
            <a:r>
              <a:rPr lang="en-US" b="1" dirty="0">
                <a:latin typeface="Calibri" panose="020F0502020204030204" pitchFamily="34" charset="0"/>
                <a:cs typeface="Calibri" panose="020F0502020204030204" pitchFamily="34" charset="0"/>
              </a:rPr>
              <a:t> Amendment</a:t>
            </a: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Why do just 4% of adults in Illinois have a permit, but 23% in Indiana? Why do relatively few poor and minorities have permits in Illinois?</a:t>
            </a:r>
          </a:p>
          <a:p>
            <a:pPr marL="342900" indent="-228600" algn="l">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May Issue </a:t>
            </a:r>
            <a:r>
              <a:rPr lang="en-US" b="1" dirty="0">
                <a:latin typeface="Calibri" panose="020F0502020204030204" pitchFamily="34" charset="0"/>
                <a:cs typeface="Calibri" panose="020F0502020204030204" pitchFamily="34" charset="0"/>
              </a:rPr>
              <a:t>Gun Control Laws – Struck down by the Supreme Court’s </a:t>
            </a:r>
            <a:r>
              <a:rPr lang="en-US" b="1" dirty="0" err="1">
                <a:latin typeface="Calibri" panose="020F0502020204030204" pitchFamily="34" charset="0"/>
                <a:cs typeface="Calibri" panose="020F0502020204030204" pitchFamily="34" charset="0"/>
              </a:rPr>
              <a:t>Bruen</a:t>
            </a:r>
            <a:r>
              <a:rPr lang="en-US" b="1" dirty="0">
                <a:latin typeface="Calibri" panose="020F0502020204030204" pitchFamily="34" charset="0"/>
                <a:cs typeface="Calibri" panose="020F0502020204030204" pitchFamily="34" charset="0"/>
              </a:rPr>
              <a:t> Decision</a:t>
            </a:r>
          </a:p>
          <a:p>
            <a:pPr marL="800100" lvl="1" indent="-228600" algn="l">
              <a:buFont typeface="Arial" panose="020B0604020202020204" pitchFamily="34" charset="0"/>
              <a:buChar char="•"/>
            </a:pPr>
            <a:r>
              <a:rPr lang="en-US" sz="2400" b="1" dirty="0"/>
              <a:t>For Los Angeles County, there were 341 concealed-carry permit holders in Los Angeles County, California. Democrats approved permits disproportionately for wealthy, politically connected, white, and male.</a:t>
            </a:r>
          </a:p>
          <a:p>
            <a:pPr marL="800100" lvl="1" indent="-228600" algn="l">
              <a:buFont typeface="Arial" panose="020B0604020202020204" pitchFamily="34" charset="0"/>
              <a:buChar char="•"/>
            </a:pPr>
            <a:r>
              <a:rPr lang="en-US" sz="2400" b="1" dirty="0"/>
              <a:t>In LA, only 7.6% female, 5% black, 6% Hispanic</a:t>
            </a:r>
            <a:endParaRPr lang="en-US" sz="2400" b="1" dirty="0">
              <a:latin typeface="Calibri" panose="020F0502020204030204" pitchFamily="34" charset="0"/>
              <a:cs typeface="Calibri" panose="020F0502020204030204" pitchFamily="34" charset="0"/>
            </a:endParaRP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Background checks</a:t>
            </a:r>
          </a:p>
          <a:p>
            <a:pPr marL="800100" lvl="1" indent="-228600" algn="l">
              <a:buFont typeface="Arial" panose="020B0604020202020204" pitchFamily="34" charset="0"/>
              <a:buChar char="•"/>
            </a:pPr>
            <a:r>
              <a:rPr lang="en-US" sz="2400" b="1" dirty="0">
                <a:latin typeface="Calibri" panose="020F0502020204030204" pitchFamily="34" charset="0"/>
                <a:cs typeface="Calibri" panose="020F0502020204030204" pitchFamily="34" charset="0"/>
              </a:rPr>
              <a:t>Claim that background checks have stopped 4 million dangerous or prohibited people from obtaining guns, but </a:t>
            </a:r>
            <a:r>
              <a:rPr lang="en-US" sz="2400" b="1" dirty="0">
                <a:solidFill>
                  <a:srgbClr val="FF0000"/>
                </a:solidFill>
                <a:latin typeface="Calibri" panose="020F0502020204030204" pitchFamily="34" charset="0"/>
                <a:cs typeface="Calibri" panose="020F0502020204030204" pitchFamily="34" charset="0"/>
              </a:rPr>
              <a:t>99% are mistakes</a:t>
            </a:r>
            <a:r>
              <a:rPr lang="en-US" sz="2400" b="1" dirty="0">
                <a:latin typeface="Calibri" panose="020F0502020204030204" pitchFamily="34" charset="0"/>
                <a:cs typeface="Calibri" panose="020F0502020204030204" pitchFamily="34" charset="0"/>
              </a:rPr>
              <a:t>.</a:t>
            </a:r>
          </a:p>
          <a:p>
            <a:pPr marL="800100" lvl="1" indent="-228600" algn="l">
              <a:buFont typeface="Arial" panose="020B0604020202020204" pitchFamily="34" charset="0"/>
              <a:buChar char="•"/>
            </a:pPr>
            <a:r>
              <a:rPr lang="en-US" sz="2400" b="1" dirty="0">
                <a:latin typeface="Calibri" panose="020F0502020204030204" pitchFamily="34" charset="0"/>
                <a:cs typeface="Calibri" panose="020F0502020204030204" pitchFamily="34" charset="0"/>
              </a:rPr>
              <a:t>Discriminates against minority males</a:t>
            </a:r>
          </a:p>
        </p:txBody>
      </p:sp>
    </p:spTree>
    <p:extLst>
      <p:ext uri="{BB962C8B-B14F-4D97-AF65-F5344CB8AC3E}">
        <p14:creationId xmlns:p14="http://schemas.microsoft.com/office/powerpoint/2010/main" val="163018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A few basic facts</a:t>
            </a: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234070" y="511388"/>
            <a:ext cx="7663069" cy="5899351"/>
          </a:xfrm>
        </p:spPr>
        <p:txBody>
          <a:bodyPr vert="horz" lIns="91440" tIns="45720" rIns="91440" bIns="45720" rtlCol="0" anchor="ctr">
            <a:noAutofit/>
          </a:bodyPr>
          <a:lstStyle/>
          <a:p>
            <a:pPr marL="342900" indent="-228600" algn="l">
              <a:buFont typeface="Arial" panose="020B0604020202020204" pitchFamily="34" charset="0"/>
              <a:buChar char="•"/>
            </a:pPr>
            <a:r>
              <a:rPr lang="en-US" sz="2200" b="1" dirty="0"/>
              <a:t>Police are the </a:t>
            </a:r>
            <a:r>
              <a:rPr lang="en-US" sz="2200" b="1" dirty="0">
                <a:solidFill>
                  <a:srgbClr val="FF0000"/>
                </a:solidFill>
              </a:rPr>
              <a:t>single</a:t>
            </a:r>
            <a:r>
              <a:rPr lang="en-US" sz="2200" b="1" dirty="0"/>
              <a:t> most important factor in reducing crime</a:t>
            </a:r>
          </a:p>
          <a:p>
            <a:pPr marL="800100" lvl="1" indent="-228600" algn="l">
              <a:buFont typeface="Arial" panose="020B0604020202020204" pitchFamily="34" charset="0"/>
              <a:buChar char="•"/>
            </a:pPr>
            <a:r>
              <a:rPr lang="en-US" sz="2200" b="1" dirty="0"/>
              <a:t>But the police themselves know that they virtually always arrive on the crime scene </a:t>
            </a:r>
            <a:r>
              <a:rPr lang="en-US" sz="2200" b="1" dirty="0">
                <a:solidFill>
                  <a:srgbClr val="FF0000"/>
                </a:solidFill>
              </a:rPr>
              <a:t>after</a:t>
            </a:r>
            <a:r>
              <a:rPr lang="en-US" sz="2200" b="1" dirty="0"/>
              <a:t> the crime has occurred.</a:t>
            </a:r>
          </a:p>
          <a:p>
            <a:pPr marL="342900" indent="-228600" algn="l">
              <a:buFont typeface="Arial" panose="020B0604020202020204" pitchFamily="34" charset="0"/>
              <a:buChar char="•"/>
            </a:pPr>
            <a:r>
              <a:rPr lang="en-US" sz="2200" b="1" dirty="0"/>
              <a:t>The people who benefit the most from owning guns are the </a:t>
            </a:r>
            <a:r>
              <a:rPr lang="en-US" sz="2200" b="1" dirty="0">
                <a:solidFill>
                  <a:srgbClr val="FF0000"/>
                </a:solidFill>
              </a:rPr>
              <a:t>most vulnerable</a:t>
            </a:r>
            <a:r>
              <a:rPr lang="en-US" sz="2200" b="1" dirty="0"/>
              <a:t>. They fall into two groups.</a:t>
            </a:r>
          </a:p>
          <a:p>
            <a:pPr marL="800100" lvl="1" indent="-228600" algn="l">
              <a:buFont typeface="Arial" panose="020B0604020202020204" pitchFamily="34" charset="0"/>
              <a:buChar char="•"/>
            </a:pPr>
            <a:r>
              <a:rPr lang="en-US" sz="2200" b="1" dirty="0"/>
              <a:t>The </a:t>
            </a:r>
            <a:r>
              <a:rPr lang="en-US" sz="2200" b="1" dirty="0">
                <a:solidFill>
                  <a:srgbClr val="FF0000"/>
                </a:solidFill>
              </a:rPr>
              <a:t>most likely victims </a:t>
            </a:r>
            <a:r>
              <a:rPr lang="en-US" sz="2200" b="1" dirty="0"/>
              <a:t>– particularly poor blacks living in high crime areas</a:t>
            </a:r>
          </a:p>
          <a:p>
            <a:pPr marL="800100" lvl="1" indent="-228600" algn="l">
              <a:buFont typeface="Arial" panose="020B0604020202020204" pitchFamily="34" charset="0"/>
              <a:buChar char="•"/>
            </a:pPr>
            <a:r>
              <a:rPr lang="en-US" sz="2200" b="1" dirty="0"/>
              <a:t>Those who are </a:t>
            </a:r>
            <a:r>
              <a:rPr lang="en-US" sz="2200" b="1" dirty="0">
                <a:solidFill>
                  <a:srgbClr val="FF0000"/>
                </a:solidFill>
              </a:rPr>
              <a:t>weaker physically </a:t>
            </a:r>
            <a:r>
              <a:rPr lang="en-US" sz="2200" b="1" dirty="0"/>
              <a:t>– women and the elderly</a:t>
            </a:r>
          </a:p>
          <a:p>
            <a:pPr marL="342900" indent="-228600" algn="l">
              <a:buFont typeface="Arial" panose="020B0604020202020204" pitchFamily="34" charset="0"/>
              <a:buChar char="•"/>
            </a:pPr>
            <a:r>
              <a:rPr lang="en-US" sz="2200" b="1" dirty="0">
                <a:solidFill>
                  <a:srgbClr val="FF0000"/>
                </a:solidFill>
              </a:rPr>
              <a:t>92% </a:t>
            </a:r>
            <a:r>
              <a:rPr lang="en-US" sz="2200" b="1" dirty="0"/>
              <a:t>of violent crime don’t involve guns in any way</a:t>
            </a:r>
          </a:p>
          <a:p>
            <a:pPr marL="342900" indent="-228600" algn="l">
              <a:buFont typeface="Arial" panose="020B0604020202020204" pitchFamily="34" charset="0"/>
              <a:buChar char="•"/>
            </a:pPr>
            <a:r>
              <a:rPr lang="en-US" sz="2200" b="1" dirty="0"/>
              <a:t>Guns are used defensively to stop crime about </a:t>
            </a:r>
            <a:r>
              <a:rPr lang="en-US" sz="2200" b="1" dirty="0">
                <a:solidFill>
                  <a:srgbClr val="FF0000"/>
                </a:solidFill>
              </a:rPr>
              <a:t>5 times </a:t>
            </a:r>
            <a:r>
              <a:rPr lang="en-US" sz="2200" b="1" dirty="0"/>
              <a:t>more frequently than they are used to commit it.</a:t>
            </a:r>
          </a:p>
          <a:p>
            <a:pPr marL="800100" lvl="1" indent="-228600" algn="l">
              <a:buFont typeface="Arial" panose="020B0604020202020204" pitchFamily="34" charset="0"/>
              <a:buChar char="•"/>
            </a:pPr>
            <a:r>
              <a:rPr lang="en-US" sz="2200" b="1" dirty="0"/>
              <a:t>Why don’t we hear about that more?</a:t>
            </a:r>
          </a:p>
          <a:p>
            <a:pPr marL="800100" lvl="1" indent="-228600" algn="l">
              <a:buFont typeface="Arial" panose="020B0604020202020204" pitchFamily="34" charset="0"/>
              <a:buChar char="•"/>
            </a:pPr>
            <a:r>
              <a:rPr lang="en-US" sz="2200" b="1" dirty="0"/>
              <a:t>What is newsworthy doesn’t always reflect reality.</a:t>
            </a:r>
          </a:p>
          <a:p>
            <a:pPr marL="800100" lvl="1" indent="-228600" algn="l">
              <a:buFont typeface="Arial" panose="020B0604020202020204" pitchFamily="34" charset="0"/>
              <a:buChar char="•"/>
            </a:pPr>
            <a:r>
              <a:rPr lang="en-US" sz="2200" b="1" dirty="0"/>
              <a:t>Only </a:t>
            </a:r>
            <a:r>
              <a:rPr lang="en-US" sz="2200" b="1"/>
              <a:t>about 40% </a:t>
            </a:r>
            <a:r>
              <a:rPr lang="en-US" sz="2200" b="1" dirty="0"/>
              <a:t>of violent crime is reported to police.</a:t>
            </a:r>
          </a:p>
          <a:p>
            <a:pPr marL="800100" lvl="1" indent="-228600" algn="l">
              <a:buFont typeface="Arial" panose="020B0604020202020204" pitchFamily="34" charset="0"/>
              <a:buChar char="•"/>
            </a:pPr>
            <a:r>
              <a:rPr lang="en-US" sz="2200" b="1" dirty="0"/>
              <a:t>Media bias</a:t>
            </a:r>
          </a:p>
        </p:txBody>
      </p:sp>
    </p:spTree>
    <p:extLst>
      <p:ext uri="{BB962C8B-B14F-4D97-AF65-F5344CB8AC3E}">
        <p14:creationId xmlns:p14="http://schemas.microsoft.com/office/powerpoint/2010/main" val="47067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301E-9ECC-9CC2-72CB-6298CF7D3AA8}"/>
              </a:ext>
            </a:extLst>
          </p:cNvPr>
          <p:cNvSpPr>
            <a:spLocks noGrp="1"/>
          </p:cNvSpPr>
          <p:nvPr>
            <p:ph type="title"/>
          </p:nvPr>
        </p:nvSpPr>
        <p:spPr>
          <a:xfrm>
            <a:off x="838200" y="245855"/>
            <a:ext cx="10515600" cy="1325563"/>
          </a:xfrm>
        </p:spPr>
        <p:txBody>
          <a:bodyPr>
            <a:normAutofit fontScale="90000"/>
          </a:bodyPr>
          <a:lstStyle/>
          <a:p>
            <a:pPr algn="ctr"/>
            <a:r>
              <a:rPr lang="en-US" b="1" dirty="0"/>
              <a:t>Surveys of Police Officers:</a:t>
            </a:r>
            <a:br>
              <a:rPr lang="en-US" b="1" dirty="0"/>
            </a:br>
            <a:r>
              <a:rPr lang="en-US" b="1" dirty="0" err="1"/>
              <a:t>PoliceOne</a:t>
            </a:r>
            <a:r>
              <a:rPr lang="en-US" b="1" dirty="0"/>
              <a:t> is the largest organization of police with 375,000 active full-time Officers</a:t>
            </a:r>
          </a:p>
        </p:txBody>
      </p:sp>
      <p:pic>
        <p:nvPicPr>
          <p:cNvPr id="4" name="Content Placeholder 4" descr="A screenshot of a survey&#10;&#10;Description automatically generated">
            <a:extLst>
              <a:ext uri="{FF2B5EF4-FFF2-40B4-BE49-F238E27FC236}">
                <a16:creationId xmlns:a16="http://schemas.microsoft.com/office/drawing/2014/main" id="{962BA324-98D7-906D-4AE9-9796EA2FEB9C}"/>
              </a:ext>
            </a:extLst>
          </p:cNvPr>
          <p:cNvPicPr>
            <a:picLocks noGrp="1" noChangeAspect="1"/>
          </p:cNvPicPr>
          <p:nvPr>
            <p:ph idx="1"/>
          </p:nvPr>
        </p:nvPicPr>
        <p:blipFill>
          <a:blip r:embed="rId2"/>
          <a:stretch>
            <a:fillRect/>
          </a:stretch>
        </p:blipFill>
        <p:spPr>
          <a:xfrm>
            <a:off x="1166380" y="1825428"/>
            <a:ext cx="10187420" cy="5032572"/>
          </a:xfrm>
        </p:spPr>
      </p:pic>
    </p:spTree>
    <p:extLst>
      <p:ext uri="{BB962C8B-B14F-4D97-AF65-F5344CB8AC3E}">
        <p14:creationId xmlns:p14="http://schemas.microsoft.com/office/powerpoint/2010/main" val="53284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30459-39B2-BAB1-3C4C-29EE539F7BA0}"/>
              </a:ext>
            </a:extLst>
          </p:cNvPr>
          <p:cNvPicPr>
            <a:picLocks noChangeAspect="1"/>
          </p:cNvPicPr>
          <p:nvPr/>
        </p:nvPicPr>
        <p:blipFill>
          <a:blip r:embed="rId2"/>
          <a:stretch>
            <a:fillRect/>
          </a:stretch>
        </p:blipFill>
        <p:spPr>
          <a:xfrm>
            <a:off x="877957" y="0"/>
            <a:ext cx="10254588" cy="6738730"/>
          </a:xfrm>
          <a:prstGeom prst="rect">
            <a:avLst/>
          </a:prstGeom>
        </p:spPr>
      </p:pic>
    </p:spTree>
    <p:extLst>
      <p:ext uri="{BB962C8B-B14F-4D97-AF65-F5344CB8AC3E}">
        <p14:creationId xmlns:p14="http://schemas.microsoft.com/office/powerpoint/2010/main" val="46256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proposal&#10;&#10;AI-generated content may be incorrect.">
            <a:extLst>
              <a:ext uri="{FF2B5EF4-FFF2-40B4-BE49-F238E27FC236}">
                <a16:creationId xmlns:a16="http://schemas.microsoft.com/office/drawing/2014/main" id="{89C72ECD-09D5-EDA1-C483-1A80264E781C}"/>
              </a:ext>
            </a:extLst>
          </p:cNvPr>
          <p:cNvPicPr>
            <a:picLocks noChangeAspect="1"/>
          </p:cNvPicPr>
          <p:nvPr/>
        </p:nvPicPr>
        <p:blipFill>
          <a:blip r:embed="rId2"/>
          <a:stretch>
            <a:fillRect/>
          </a:stretch>
        </p:blipFill>
        <p:spPr>
          <a:xfrm>
            <a:off x="449558" y="-1"/>
            <a:ext cx="11585283" cy="6720289"/>
          </a:xfrm>
          <a:prstGeom prst="rect">
            <a:avLst/>
          </a:prstGeom>
        </p:spPr>
      </p:pic>
    </p:spTree>
    <p:extLst>
      <p:ext uri="{BB962C8B-B14F-4D97-AF65-F5344CB8AC3E}">
        <p14:creationId xmlns:p14="http://schemas.microsoft.com/office/powerpoint/2010/main" val="316658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226F-093A-3B00-B169-5DF5D287667A}"/>
              </a:ext>
            </a:extLst>
          </p:cNvPr>
          <p:cNvSpPr>
            <a:spLocks noGrp="1"/>
          </p:cNvSpPr>
          <p:nvPr>
            <p:ph type="title"/>
          </p:nvPr>
        </p:nvSpPr>
        <p:spPr/>
        <p:txBody>
          <a:bodyPr/>
          <a:lstStyle/>
          <a:p>
            <a:r>
              <a:rPr lang="en-US" b="1" dirty="0"/>
              <a:t>Overwhelmingly Academic Research Shows a Benefit from Self Defense</a:t>
            </a:r>
          </a:p>
        </p:txBody>
      </p:sp>
      <p:sp>
        <p:nvSpPr>
          <p:cNvPr id="3" name="Content Placeholder 2">
            <a:extLst>
              <a:ext uri="{FF2B5EF4-FFF2-40B4-BE49-F238E27FC236}">
                <a16:creationId xmlns:a16="http://schemas.microsoft.com/office/drawing/2014/main" id="{63F62D3E-3C37-4D29-9770-4524EC920A7D}"/>
              </a:ext>
            </a:extLst>
          </p:cNvPr>
          <p:cNvSpPr>
            <a:spLocks noGrp="1"/>
          </p:cNvSpPr>
          <p:nvPr>
            <p:ph idx="1"/>
          </p:nvPr>
        </p:nvSpPr>
        <p:spPr>
          <a:xfrm>
            <a:off x="838200" y="3239589"/>
            <a:ext cx="10515600" cy="2937374"/>
          </a:xfrm>
        </p:spPr>
        <p:txBody>
          <a:bodyPr>
            <a:normAutofit/>
          </a:bodyPr>
          <a:lstStyle/>
          <a:p>
            <a:r>
              <a:rPr lang="en-US" sz="3000" b="1" dirty="0">
                <a:solidFill>
                  <a:srgbClr val="FF0000"/>
                </a:solidFill>
              </a:rPr>
              <a:t>https://</a:t>
            </a:r>
            <a:r>
              <a:rPr lang="en-US" sz="3000" b="1" dirty="0" err="1">
                <a:solidFill>
                  <a:srgbClr val="FF0000"/>
                </a:solidFill>
              </a:rPr>
              <a:t>tinyurl.com</a:t>
            </a:r>
            <a:r>
              <a:rPr lang="en-US" sz="3000" b="1" dirty="0">
                <a:solidFill>
                  <a:srgbClr val="FF0000"/>
                </a:solidFill>
              </a:rPr>
              <a:t>/</a:t>
            </a:r>
            <a:r>
              <a:rPr lang="en-US" sz="3000" b="1" dirty="0" err="1">
                <a:solidFill>
                  <a:srgbClr val="FF0000"/>
                </a:solidFill>
              </a:rPr>
              <a:t>AcademicConcealedCarryResearch</a:t>
            </a:r>
            <a:endParaRPr lang="en-US" sz="3000" b="1" dirty="0">
              <a:solidFill>
                <a:srgbClr val="FF0000"/>
              </a:solidFill>
            </a:endParaRPr>
          </a:p>
        </p:txBody>
      </p:sp>
    </p:spTree>
    <p:extLst>
      <p:ext uri="{BB962C8B-B14F-4D97-AF65-F5344CB8AC3E}">
        <p14:creationId xmlns:p14="http://schemas.microsoft.com/office/powerpoint/2010/main" val="23305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74C-D4D9-E959-38D1-44456405C1DD}"/>
              </a:ext>
            </a:extLst>
          </p:cNvPr>
          <p:cNvSpPr>
            <a:spLocks noGrp="1"/>
          </p:cNvSpPr>
          <p:nvPr>
            <p:ph type="title"/>
          </p:nvPr>
        </p:nvSpPr>
        <p:spPr>
          <a:xfrm>
            <a:off x="838200" y="146465"/>
            <a:ext cx="10515600" cy="1325563"/>
          </a:xfrm>
        </p:spPr>
        <p:txBody>
          <a:bodyPr/>
          <a:lstStyle/>
          <a:p>
            <a:pPr algn="ctr"/>
            <a:r>
              <a:rPr lang="en-US" b="1" dirty="0"/>
              <a:t>How frequent are Mass Public Shootings?</a:t>
            </a:r>
            <a:br>
              <a:rPr lang="en-US" b="1" dirty="0"/>
            </a:br>
            <a:r>
              <a:rPr lang="en-US" b="1" dirty="0"/>
              <a:t>The Importance of Definitions</a:t>
            </a:r>
          </a:p>
        </p:txBody>
      </p:sp>
      <p:sp>
        <p:nvSpPr>
          <p:cNvPr id="3" name="Content Placeholder 2">
            <a:extLst>
              <a:ext uri="{FF2B5EF4-FFF2-40B4-BE49-F238E27FC236}">
                <a16:creationId xmlns:a16="http://schemas.microsoft.com/office/drawing/2014/main" id="{44AC11E7-1879-C031-C09B-359F7E2BD3DD}"/>
              </a:ext>
            </a:extLst>
          </p:cNvPr>
          <p:cNvSpPr>
            <a:spLocks noGrp="1"/>
          </p:cNvSpPr>
          <p:nvPr>
            <p:ph idx="1"/>
          </p:nvPr>
        </p:nvSpPr>
        <p:spPr>
          <a:xfrm>
            <a:off x="961767" y="1472028"/>
            <a:ext cx="10515600" cy="5239507"/>
          </a:xfrm>
        </p:spPr>
        <p:txBody>
          <a:bodyPr>
            <a:normAutofit/>
          </a:bodyPr>
          <a:lstStyle/>
          <a:p>
            <a:r>
              <a:rPr lang="en-US" b="0" i="0" u="none" strike="noStrike" dirty="0">
                <a:solidFill>
                  <a:srgbClr val="666666"/>
                </a:solidFill>
                <a:effectLst/>
                <a:latin typeface="Calibri" panose="020F0502020204030204" pitchFamily="34" charset="0"/>
                <a:cs typeface="Calibri" panose="020F0502020204030204" pitchFamily="34" charset="0"/>
              </a:rPr>
              <a:t>“Over the last year since Uvalde, our country has experienced a staggering </a:t>
            </a:r>
            <a:r>
              <a:rPr lang="en-US" b="1" i="0" u="none" strike="noStrike" dirty="0">
                <a:solidFill>
                  <a:srgbClr val="FF0000"/>
                </a:solidFill>
                <a:effectLst/>
                <a:latin typeface="Calibri" panose="020F0502020204030204" pitchFamily="34" charset="0"/>
                <a:cs typeface="Calibri" panose="020F0502020204030204" pitchFamily="34" charset="0"/>
              </a:rPr>
              <a:t>650 mass shootings</a:t>
            </a:r>
            <a:r>
              <a:rPr lang="en-US" b="0" i="0" u="none" strike="noStrike" dirty="0">
                <a:solidFill>
                  <a:srgbClr val="666666"/>
                </a:solidFill>
                <a:effectLst/>
                <a:latin typeface="Calibri" panose="020F0502020204030204" pitchFamily="34" charset="0"/>
                <a:cs typeface="Calibri" panose="020F0502020204030204" pitchFamily="34" charset="0"/>
              </a:rPr>
              <a:t>,” President Joe Biden claimed when the Biden Administration released its report on the Uvalde school shooting in January.</a:t>
            </a:r>
          </a:p>
          <a:p>
            <a:r>
              <a:rPr lang="en-US" b="0" i="0" u="none" strike="noStrike" dirty="0">
                <a:solidFill>
                  <a:srgbClr val="666666"/>
                </a:solidFill>
                <a:effectLst/>
                <a:latin typeface="Calibri" panose="020F0502020204030204" pitchFamily="34" charset="0"/>
                <a:cs typeface="Calibri" panose="020F0502020204030204" pitchFamily="34" charset="0"/>
              </a:rPr>
              <a:t>After a mass murder in Lewiston, Maine in late October, CNN said that there had already been “</a:t>
            </a:r>
            <a:r>
              <a:rPr lang="en-US" b="1" i="0" strike="noStrike" dirty="0">
                <a:solidFill>
                  <a:srgbClr val="FF0000"/>
                </a:solidFill>
                <a:effectLst/>
                <a:latin typeface="Calibri" panose="020F0502020204030204" pitchFamily="34" charset="0"/>
                <a:cs typeface="Calibri" panose="020F0502020204030204" pitchFamily="34" charset="0"/>
              </a:rPr>
              <a:t>586 mass shootings</a:t>
            </a:r>
            <a:r>
              <a:rPr lang="en-US" b="0" i="0" u="none" strike="noStrike" dirty="0">
                <a:solidFill>
                  <a:srgbClr val="666666"/>
                </a:solidFill>
                <a:effectLst/>
                <a:latin typeface="Calibri" panose="020F0502020204030204" pitchFamily="34" charset="0"/>
                <a:cs typeface="Calibri" panose="020F0502020204030204" pitchFamily="34" charset="0"/>
              </a:rPr>
              <a:t>” that year.</a:t>
            </a:r>
          </a:p>
          <a:p>
            <a:r>
              <a:rPr lang="en-US" dirty="0">
                <a:solidFill>
                  <a:srgbClr val="666666"/>
                </a:solidFill>
                <a:latin typeface="Calibri" panose="020F0502020204030204" pitchFamily="34" charset="0"/>
                <a:cs typeface="Calibri" panose="020F0502020204030204" pitchFamily="34" charset="0"/>
              </a:rPr>
              <a:t>Different Definitions</a:t>
            </a:r>
          </a:p>
          <a:p>
            <a:pPr lvl="1"/>
            <a:r>
              <a:rPr lang="en-US" dirty="0">
                <a:solidFill>
                  <a:srgbClr val="666666"/>
                </a:solidFill>
                <a:latin typeface="Calibri" panose="020F0502020204030204" pitchFamily="34" charset="0"/>
                <a:cs typeface="Calibri" panose="020F0502020204030204" pitchFamily="34" charset="0"/>
              </a:rPr>
              <a:t>Gun Violence Archive</a:t>
            </a:r>
          </a:p>
          <a:p>
            <a:pPr lvl="1"/>
            <a:r>
              <a:rPr lang="en-US" dirty="0">
                <a:solidFill>
                  <a:srgbClr val="666666"/>
                </a:solidFill>
                <a:latin typeface="Calibri" panose="020F0502020204030204" pitchFamily="34" charset="0"/>
                <a:cs typeface="Calibri" panose="020F0502020204030204" pitchFamily="34" charset="0"/>
              </a:rPr>
              <a:t>FBI Active Shooting </a:t>
            </a:r>
          </a:p>
          <a:p>
            <a:pPr lvl="1"/>
            <a:r>
              <a:rPr lang="en-US" dirty="0">
                <a:solidFill>
                  <a:srgbClr val="666666"/>
                </a:solidFill>
                <a:latin typeface="Calibri" panose="020F0502020204030204" pitchFamily="34" charset="0"/>
                <a:cs typeface="Calibri" panose="020F0502020204030204" pitchFamily="34" charset="0"/>
              </a:rPr>
              <a:t>Traditional FBI Definition of ”Mass”</a:t>
            </a:r>
          </a:p>
          <a:p>
            <a:r>
              <a:rPr lang="en-US" dirty="0">
                <a:solidFill>
                  <a:srgbClr val="666666"/>
                </a:solidFill>
                <a:latin typeface="Calibri" panose="020F0502020204030204" pitchFamily="34" charset="0"/>
                <a:cs typeface="Calibri" panose="020F0502020204030204" pitchFamily="34" charset="0"/>
              </a:rPr>
              <a:t>Comparison to other countries, even those with very strict gun control</a:t>
            </a:r>
          </a:p>
          <a:p>
            <a:endParaRPr lang="en-US" dirty="0">
              <a:solidFill>
                <a:srgbClr val="6666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93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4607" y="526671"/>
            <a:ext cx="6858503" cy="3656446"/>
          </a:xfrm>
        </p:spPr>
        <p:txBody>
          <a:bodyPr vert="horz" lIns="91440" tIns="45720" rIns="91440" bIns="45720" rtlCol="0" anchor="b">
            <a:normAutofit/>
          </a:bodyPr>
          <a:lstStyle/>
          <a:p>
            <a:pPr algn="r"/>
            <a:r>
              <a:rPr lang="en-US" b="1" kern="1200" dirty="0">
                <a:solidFill>
                  <a:srgbClr val="FFFFFF"/>
                </a:solidFill>
                <a:latin typeface="+mj-lt"/>
                <a:ea typeface="+mj-ea"/>
                <a:cs typeface="+mj-cs"/>
              </a:rPr>
              <a:t>Can you name one place anywhere in the world that has banned either all guns or all handguns and seen murder/homicide rates fall?</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60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E69D-1CFA-B5DB-A79F-5CD6C8792225}"/>
              </a:ext>
            </a:extLst>
          </p:cNvPr>
          <p:cNvSpPr>
            <a:spLocks noGrp="1"/>
          </p:cNvSpPr>
          <p:nvPr>
            <p:ph type="title"/>
          </p:nvPr>
        </p:nvSpPr>
        <p:spPr>
          <a:xfrm>
            <a:off x="838200" y="186449"/>
            <a:ext cx="10515600" cy="727951"/>
          </a:xfrm>
        </p:spPr>
        <p:txBody>
          <a:bodyPr>
            <a:noAutofit/>
          </a:bodyPr>
          <a:lstStyle/>
          <a:p>
            <a:r>
              <a:rPr lang="en-US" sz="3200" b="1" dirty="0"/>
              <a:t>Number of attacks in public places that are not part of some other crime like a robbery or a gang fight over drug turf</a:t>
            </a:r>
          </a:p>
        </p:txBody>
      </p:sp>
      <p:pic>
        <p:nvPicPr>
          <p:cNvPr id="4" name="Picture 3" descr="A graph with numbers and a line&#10;&#10;Description automatically generated">
            <a:extLst>
              <a:ext uri="{FF2B5EF4-FFF2-40B4-BE49-F238E27FC236}">
                <a16:creationId xmlns:a16="http://schemas.microsoft.com/office/drawing/2014/main" id="{3FC7704B-B335-5506-E35C-D9AB799782CF}"/>
              </a:ext>
            </a:extLst>
          </p:cNvPr>
          <p:cNvPicPr>
            <a:picLocks noChangeAspect="1"/>
          </p:cNvPicPr>
          <p:nvPr/>
        </p:nvPicPr>
        <p:blipFill>
          <a:blip r:embed="rId2"/>
          <a:stretch>
            <a:fillRect/>
          </a:stretch>
        </p:blipFill>
        <p:spPr>
          <a:xfrm>
            <a:off x="1027385" y="1119353"/>
            <a:ext cx="9906003" cy="5943600"/>
          </a:xfrm>
          <a:prstGeom prst="rect">
            <a:avLst/>
          </a:prstGeom>
        </p:spPr>
      </p:pic>
    </p:spTree>
    <p:extLst>
      <p:ext uri="{BB962C8B-B14F-4D97-AF65-F5344CB8AC3E}">
        <p14:creationId xmlns:p14="http://schemas.microsoft.com/office/powerpoint/2010/main" val="426009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FE784-6925-30BD-73F6-1843933F6287}"/>
              </a:ext>
            </a:extLst>
          </p:cNvPr>
          <p:cNvPicPr>
            <a:picLocks noChangeAspect="1"/>
          </p:cNvPicPr>
          <p:nvPr/>
        </p:nvPicPr>
        <p:blipFill>
          <a:blip r:embed="rId2"/>
          <a:stretch>
            <a:fillRect/>
          </a:stretch>
        </p:blipFill>
        <p:spPr>
          <a:xfrm>
            <a:off x="0" y="1384047"/>
            <a:ext cx="12163422" cy="4080319"/>
          </a:xfrm>
          <a:prstGeom prst="rect">
            <a:avLst/>
          </a:prstGeom>
        </p:spPr>
      </p:pic>
    </p:spTree>
    <p:extLst>
      <p:ext uri="{BB962C8B-B14F-4D97-AF65-F5344CB8AC3E}">
        <p14:creationId xmlns:p14="http://schemas.microsoft.com/office/powerpoint/2010/main" val="17312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001C-B776-8968-0FB9-C9C20D8A929C}"/>
              </a:ext>
            </a:extLst>
          </p:cNvPr>
          <p:cNvSpPr>
            <a:spLocks noGrp="1"/>
          </p:cNvSpPr>
          <p:nvPr>
            <p:ph type="title"/>
          </p:nvPr>
        </p:nvSpPr>
        <p:spPr/>
        <p:txBody>
          <a:bodyPr/>
          <a:lstStyle/>
          <a:p>
            <a:pPr algn="ctr"/>
            <a:r>
              <a:rPr lang="en-US" b="1" dirty="0"/>
              <a:t>Notes</a:t>
            </a:r>
          </a:p>
        </p:txBody>
      </p:sp>
      <p:sp>
        <p:nvSpPr>
          <p:cNvPr id="3" name="Content Placeholder 2">
            <a:extLst>
              <a:ext uri="{FF2B5EF4-FFF2-40B4-BE49-F238E27FC236}">
                <a16:creationId xmlns:a16="http://schemas.microsoft.com/office/drawing/2014/main" id="{7DC70A8C-A622-965B-5C2B-8659D2412CF7}"/>
              </a:ext>
            </a:extLst>
          </p:cNvPr>
          <p:cNvSpPr>
            <a:spLocks noGrp="1"/>
          </p:cNvSpPr>
          <p:nvPr>
            <p:ph idx="1"/>
          </p:nvPr>
        </p:nvSpPr>
        <p:spPr/>
        <p:txBody>
          <a:bodyPr>
            <a:normAutofit/>
          </a:bodyPr>
          <a:lstStyle/>
          <a:p>
            <a:r>
              <a:rPr lang="en-US" sz="3200" b="1" dirty="0"/>
              <a:t>Gun control usually endangers public safety, and doesn’t lower crime rates</a:t>
            </a:r>
          </a:p>
          <a:p>
            <a:r>
              <a:rPr lang="en-US" sz="3200" b="1" dirty="0"/>
              <a:t>Gun control has been used consistently to disarm the poor and minorities</a:t>
            </a:r>
          </a:p>
          <a:p>
            <a:r>
              <a:rPr lang="en-US" sz="3200" b="1" dirty="0"/>
              <a:t>Many misimpressions about guns</a:t>
            </a:r>
          </a:p>
        </p:txBody>
      </p:sp>
    </p:spTree>
    <p:extLst>
      <p:ext uri="{BB962C8B-B14F-4D97-AF65-F5344CB8AC3E}">
        <p14:creationId xmlns:p14="http://schemas.microsoft.com/office/powerpoint/2010/main" val="399498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C771-219F-A1B1-929C-228F730EACE4}"/>
            </a:ext>
          </a:extLst>
        </p:cNvPr>
        <p:cNvGrpSpPr/>
        <p:nvPr/>
      </p:nvGrpSpPr>
      <p:grpSpPr>
        <a:xfrm>
          <a:off x="0" y="0"/>
          <a:ext cx="0" cy="0"/>
          <a:chOff x="0" y="0"/>
          <a:chExt cx="0" cy="0"/>
        </a:xfrm>
      </p:grpSpPr>
      <p:sp>
        <p:nvSpPr>
          <p:cNvPr id="164" name="Shape 164">
            <a:extLst>
              <a:ext uri="{FF2B5EF4-FFF2-40B4-BE49-F238E27FC236}">
                <a16:creationId xmlns:a16="http://schemas.microsoft.com/office/drawing/2014/main" id="{8D9E0780-8A99-C734-5B2B-A6B2347B5CB0}"/>
              </a:ext>
            </a:extLst>
          </p:cNvPr>
          <p:cNvSpPr>
            <a:spLocks noGrp="1"/>
          </p:cNvSpPr>
          <p:nvPr>
            <p:ph type="title"/>
          </p:nvPr>
        </p:nvSpPr>
        <p:spPr>
          <a:xfrm>
            <a:off x="174661" y="493161"/>
            <a:ext cx="11630346" cy="1554300"/>
          </a:xfrm>
          <a:prstGeom prst="rect">
            <a:avLst/>
          </a:prstGeom>
        </p:spPr>
        <p:txBody>
          <a:bodyPr>
            <a:noAutofit/>
          </a:bodyPr>
          <a:lstStyle>
            <a:lvl1pPr defTabSz="487680">
              <a:defRPr sz="9150" b="1"/>
            </a:lvl1pPr>
          </a:lstStyle>
          <a:p>
            <a:pPr fontAlgn="base"/>
            <a:r>
              <a:rPr lang="en-US" sz="5400" i="0" u="none" strike="noStrike">
                <a:solidFill>
                  <a:srgbClr val="333333"/>
                </a:solidFill>
                <a:effectLst/>
                <a:latin typeface="Calibri" panose="020F0502020204030204" pitchFamily="34" charset="0"/>
                <a:cs typeface="Calibri" panose="020F0502020204030204" pitchFamily="34" charset="0"/>
              </a:rPr>
              <a:t>The Effects of Gun Control Policies on Crime and Public Safety</a:t>
            </a:r>
            <a:endParaRPr lang="en-US" sz="5400" i="0" u="none" strike="noStrike" dirty="0">
              <a:solidFill>
                <a:srgbClr val="333333"/>
              </a:solidFill>
              <a:effectLst/>
              <a:latin typeface="Calibri" panose="020F0502020204030204" pitchFamily="34" charset="0"/>
              <a:cs typeface="Calibri" panose="020F0502020204030204" pitchFamily="34" charset="0"/>
            </a:endParaRPr>
          </a:p>
        </p:txBody>
      </p:sp>
      <p:sp>
        <p:nvSpPr>
          <p:cNvPr id="165" name="Shape 165">
            <a:extLst>
              <a:ext uri="{FF2B5EF4-FFF2-40B4-BE49-F238E27FC236}">
                <a16:creationId xmlns:a16="http://schemas.microsoft.com/office/drawing/2014/main" id="{BFE71292-BFA9-3E46-A690-AC4170996EB5}"/>
              </a:ext>
            </a:extLst>
          </p:cNvPr>
          <p:cNvSpPr>
            <a:spLocks noGrp="1"/>
          </p:cNvSpPr>
          <p:nvPr>
            <p:ph type="body" sz="quarter" idx="1"/>
          </p:nvPr>
        </p:nvSpPr>
        <p:spPr>
          <a:xfrm>
            <a:off x="2635181" y="2273073"/>
            <a:ext cx="7458351" cy="728391"/>
          </a:xfrm>
          <a:prstGeom prst="rect">
            <a:avLst/>
          </a:prstGeom>
        </p:spPr>
        <p:txBody>
          <a:bodyPr>
            <a:normAutofit fontScale="62500" lnSpcReduction="20000"/>
          </a:bodyPr>
          <a:lstStyle>
            <a:lvl1pPr>
              <a:spcBef>
                <a:spcPts val="1400"/>
              </a:spcBef>
              <a:defRPr sz="9200">
                <a:solidFill>
                  <a:srgbClr val="0000FF"/>
                </a:solidFill>
              </a:defRPr>
            </a:lvl1pPr>
          </a:lstStyle>
          <a:p>
            <a:r>
              <a:rPr lang="en-US" sz="8000"/>
              <a:t>John R Lott, Jr.</a:t>
            </a:r>
            <a:endParaRPr lang="en-US" sz="8000" dirty="0"/>
          </a:p>
        </p:txBody>
      </p:sp>
      <p:pic>
        <p:nvPicPr>
          <p:cNvPr id="2" name="Picture 1">
            <a:extLst>
              <a:ext uri="{FF2B5EF4-FFF2-40B4-BE49-F238E27FC236}">
                <a16:creationId xmlns:a16="http://schemas.microsoft.com/office/drawing/2014/main" id="{EB2ED399-614E-ABAC-6EE0-0115D7780F85}"/>
              </a:ext>
            </a:extLst>
          </p:cNvPr>
          <p:cNvPicPr>
            <a:picLocks noChangeAspect="1"/>
          </p:cNvPicPr>
          <p:nvPr/>
        </p:nvPicPr>
        <p:blipFill>
          <a:blip r:embed="rId2"/>
          <a:stretch>
            <a:fillRect/>
          </a:stretch>
        </p:blipFill>
        <p:spPr>
          <a:xfrm>
            <a:off x="3511508" y="3139807"/>
            <a:ext cx="5705696" cy="3718193"/>
          </a:xfrm>
          <a:prstGeom prst="rect">
            <a:avLst/>
          </a:prstGeom>
        </p:spPr>
      </p:pic>
    </p:spTree>
    <p:extLst>
      <p:ext uri="{BB962C8B-B14F-4D97-AF65-F5344CB8AC3E}">
        <p14:creationId xmlns:p14="http://schemas.microsoft.com/office/powerpoint/2010/main" val="291286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9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DDA-1E7D-971B-7944-B6F23281C26E}"/>
              </a:ext>
            </a:extLst>
          </p:cNvPr>
          <p:cNvSpPr>
            <a:spLocks noGrp="1"/>
          </p:cNvSpPr>
          <p:nvPr>
            <p:ph type="ctrTitle"/>
          </p:nvPr>
        </p:nvSpPr>
        <p:spPr>
          <a:xfrm>
            <a:off x="1524000" y="143164"/>
            <a:ext cx="9144000" cy="900401"/>
          </a:xfrm>
        </p:spPr>
        <p:txBody>
          <a:bodyPr>
            <a:noAutofit/>
          </a:bodyPr>
          <a:lstStyle/>
          <a:p>
            <a:r>
              <a:rPr lang="en-US" b="1" dirty="0">
                <a:solidFill>
                  <a:srgbClr val="FF0000"/>
                </a:solidFill>
              </a:rPr>
              <a:t>Australia</a:t>
            </a:r>
          </a:p>
        </p:txBody>
      </p:sp>
      <p:sp>
        <p:nvSpPr>
          <p:cNvPr id="3" name="Subtitle 2">
            <a:extLst>
              <a:ext uri="{FF2B5EF4-FFF2-40B4-BE49-F238E27FC236}">
                <a16:creationId xmlns:a16="http://schemas.microsoft.com/office/drawing/2014/main" id="{5DF93AAE-B2CF-6016-4CC5-4ACC4B489C47}"/>
              </a:ext>
            </a:extLst>
          </p:cNvPr>
          <p:cNvSpPr>
            <a:spLocks noGrp="1"/>
          </p:cNvSpPr>
          <p:nvPr>
            <p:ph type="subTitle" idx="1"/>
          </p:nvPr>
        </p:nvSpPr>
        <p:spPr>
          <a:xfrm>
            <a:off x="895927" y="1274618"/>
            <a:ext cx="10547928" cy="5347856"/>
          </a:xfrm>
        </p:spPr>
        <p:txBody>
          <a:bodyPr>
            <a:noAutofit/>
          </a:bodyPr>
          <a:lstStyle/>
          <a:p>
            <a:r>
              <a:rPr lang="en-US" sz="2800" b="1" i="0" u="none" strike="noStrike" dirty="0">
                <a:solidFill>
                  <a:srgbClr val="000000"/>
                </a:solidFill>
                <a:effectLst/>
                <a:latin typeface="Calibri" panose="020F0502020204030204" pitchFamily="34" charset="0"/>
                <a:cs typeface="Calibri" panose="020F0502020204030204" pitchFamily="34" charset="0"/>
              </a:rPr>
              <a:t>“there is a wide consensus that our 1996 reforms not only reduced the gun-related homicide rate, but also the suicide rate. … Our gun buyback scheme cut firearm suicides by 74 percent.” </a:t>
            </a:r>
          </a:p>
          <a:p>
            <a:r>
              <a:rPr lang="en-US" sz="2800" b="1" i="0" u="none" strike="noStrike" dirty="0">
                <a:solidFill>
                  <a:srgbClr val="000000"/>
                </a:solidFill>
                <a:effectLst/>
                <a:latin typeface="Calibri" panose="020F0502020204030204" pitchFamily="34" charset="0"/>
                <a:cs typeface="Calibri" panose="020F0502020204030204" pitchFamily="34" charset="0"/>
              </a:rPr>
              <a:t>-- </a:t>
            </a:r>
            <a:r>
              <a:rPr lang="en-US" sz="2800" b="1" i="1" u="none" strike="noStrike" dirty="0">
                <a:solidFill>
                  <a:srgbClr val="000000"/>
                </a:solidFill>
                <a:effectLst/>
                <a:latin typeface="Calibri" panose="020F0502020204030204" pitchFamily="34" charset="0"/>
                <a:cs typeface="Calibri" panose="020F0502020204030204" pitchFamily="34" charset="0"/>
              </a:rPr>
              <a:t>John Howard prime minister of Australia from 1996 to 2007 in the New York Times, January 16, 2013 (</a:t>
            </a:r>
            <a:r>
              <a:rPr lang="en-US" sz="2800" b="1" i="1" u="none" strike="noStrike" dirty="0">
                <a:solidFill>
                  <a:srgbClr val="000000"/>
                </a:solidFill>
                <a:effectLst/>
                <a:latin typeface="Calibri" panose="020F0502020204030204" pitchFamily="34" charset="0"/>
                <a:cs typeface="Calibri" panose="020F0502020204030204" pitchFamily="34" charset="0"/>
                <a:hlinkClick r:id="rId2"/>
              </a:rPr>
              <a:t>https://archive.is/4h0Xi#selection-585.142-585.264</a:t>
            </a:r>
            <a:r>
              <a:rPr lang="en-US" sz="2800" b="1" i="1" u="none" strike="noStrike" dirty="0">
                <a:solidFill>
                  <a:srgbClr val="000000"/>
                </a:solidFill>
                <a:effectLst/>
                <a:latin typeface="Calibri" panose="020F0502020204030204" pitchFamily="34" charset="0"/>
                <a:cs typeface="Calibri" panose="020F0502020204030204" pitchFamily="34" charset="0"/>
              </a:rPr>
              <a:t>)</a:t>
            </a:r>
          </a:p>
          <a:p>
            <a:endParaRPr lang="en-US" sz="2800" b="1" i="1" u="none" strike="noStrike" dirty="0">
              <a:solidFill>
                <a:srgbClr val="000000"/>
              </a:solidFill>
              <a:effectLst/>
              <a:latin typeface="Calibri" panose="020F0502020204030204" pitchFamily="34" charset="0"/>
              <a:cs typeface="Calibri" panose="020F0502020204030204" pitchFamily="34" charset="0"/>
            </a:endParaRPr>
          </a:p>
          <a:p>
            <a:r>
              <a:rPr lang="en-US" sz="2800" b="1" i="0" u="none" strike="noStrike" dirty="0">
                <a:solidFill>
                  <a:srgbClr val="4C4E4D"/>
                </a:solidFill>
                <a:effectLst/>
                <a:latin typeface="Calibri" panose="020F0502020204030204" pitchFamily="34" charset="0"/>
                <a:cs typeface="Calibri" panose="020F0502020204030204" pitchFamily="34" charset="0"/>
              </a:rPr>
              <a:t>“The average firearm homicide rate went down by about 42 percent.</a:t>
            </a:r>
            <a:r>
              <a:rPr lang="en-US" sz="2800" b="1" i="1" dirty="0">
                <a:solidFill>
                  <a:srgbClr val="000000"/>
                </a:solidFill>
                <a:latin typeface="Calibri" panose="020F0502020204030204" pitchFamily="34" charset="0"/>
                <a:cs typeface="Calibri" panose="020F0502020204030204" pitchFamily="34" charset="0"/>
              </a:rPr>
              <a:t>”</a:t>
            </a:r>
          </a:p>
          <a:p>
            <a:r>
              <a:rPr lang="en-US" sz="2800" b="1" i="1" u="none" strike="noStrike" dirty="0">
                <a:solidFill>
                  <a:srgbClr val="000000"/>
                </a:solidFill>
                <a:effectLst/>
                <a:latin typeface="Calibri" panose="020F0502020204030204" pitchFamily="34" charset="0"/>
                <a:cs typeface="Calibri" panose="020F0502020204030204" pitchFamily="34" charset="0"/>
              </a:rPr>
              <a:t>-- </a:t>
            </a:r>
            <a:r>
              <a:rPr lang="en-US" sz="2800" b="1" u="none" strike="noStrike" dirty="0">
                <a:solidFill>
                  <a:srgbClr val="000000"/>
                </a:solidFill>
                <a:effectLst/>
                <a:latin typeface="Calibri" panose="020F0502020204030204" pitchFamily="34" charset="0"/>
                <a:cs typeface="Calibri" panose="020F0502020204030204" pitchFamily="34" charset="0"/>
              </a:rPr>
              <a:t>Zack Beauchamp, </a:t>
            </a:r>
            <a:r>
              <a:rPr lang="en-US" sz="2800" b="1" i="1" u="none" strike="noStrike" dirty="0">
                <a:solidFill>
                  <a:srgbClr val="000000"/>
                </a:solidFill>
                <a:effectLst/>
                <a:latin typeface="Calibri" panose="020F0502020204030204" pitchFamily="34" charset="0"/>
                <a:cs typeface="Calibri" panose="020F0502020204030204" pitchFamily="34" charset="0"/>
              </a:rPr>
              <a:t>“</a:t>
            </a:r>
            <a:r>
              <a:rPr lang="en-US" sz="2800" b="1" i="0" u="none" strike="noStrike" dirty="0">
                <a:solidFill>
                  <a:srgbClr val="4C4E4D"/>
                </a:solidFill>
                <a:effectLst/>
                <a:latin typeface="Calibri" panose="020F0502020204030204" pitchFamily="34" charset="0"/>
                <a:cs typeface="Calibri" panose="020F0502020204030204" pitchFamily="34" charset="0"/>
              </a:rPr>
              <a:t>Murders and suicides plummeted,” </a:t>
            </a:r>
            <a:r>
              <a:rPr lang="en-US" sz="2800" b="1" i="1" u="none" strike="noStrike" dirty="0">
                <a:solidFill>
                  <a:srgbClr val="000000"/>
                </a:solidFill>
                <a:effectLst/>
                <a:latin typeface="Calibri" panose="020F0502020204030204" pitchFamily="34" charset="0"/>
                <a:cs typeface="Calibri" panose="020F0502020204030204" pitchFamily="34" charset="0"/>
              </a:rPr>
              <a:t>Vox, May 25, 2022</a:t>
            </a:r>
          </a:p>
          <a:p>
            <a:endParaRPr lang="en-US" sz="2800" b="1" dirty="0">
              <a:latin typeface="Calibri" panose="020F0502020204030204" pitchFamily="34" charset="0"/>
              <a:cs typeface="Calibri" panose="020F0502020204030204" pitchFamily="34" charset="0"/>
            </a:endParaRPr>
          </a:p>
          <a:p>
            <a:pPr algn="l"/>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30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DDA-1E7D-971B-7944-B6F23281C26E}"/>
              </a:ext>
            </a:extLst>
          </p:cNvPr>
          <p:cNvSpPr>
            <a:spLocks noGrp="1"/>
          </p:cNvSpPr>
          <p:nvPr>
            <p:ph type="ctrTitle"/>
          </p:nvPr>
        </p:nvSpPr>
        <p:spPr>
          <a:xfrm>
            <a:off x="1524000" y="286327"/>
            <a:ext cx="9144000" cy="2438400"/>
          </a:xfrm>
        </p:spPr>
        <p:txBody>
          <a:bodyPr>
            <a:normAutofit fontScale="90000"/>
          </a:bodyPr>
          <a:lstStyle/>
          <a:p>
            <a:r>
              <a:rPr lang="en-US" sz="5300" b="1" dirty="0">
                <a:solidFill>
                  <a:srgbClr val="FF0000"/>
                </a:solidFill>
                <a:latin typeface="Calibri" panose="020F0502020204030204" pitchFamily="34" charset="0"/>
                <a:cs typeface="Calibri" panose="020F0502020204030204" pitchFamily="34" charset="0"/>
              </a:rPr>
              <a:t>Considerations about Australia’s “buyback”/Confiscation of guns</a:t>
            </a:r>
            <a:br>
              <a:rPr lang="en-US" sz="6000" b="1" dirty="0">
                <a:latin typeface="Calibri" panose="020F0502020204030204" pitchFamily="34" charset="0"/>
                <a:cs typeface="Calibri" panose="020F0502020204030204" pitchFamily="34" charset="0"/>
              </a:rPr>
            </a:br>
            <a:endParaRPr lang="en-US" dirty="0"/>
          </a:p>
        </p:txBody>
      </p:sp>
      <p:sp>
        <p:nvSpPr>
          <p:cNvPr id="3" name="Subtitle 2">
            <a:extLst>
              <a:ext uri="{FF2B5EF4-FFF2-40B4-BE49-F238E27FC236}">
                <a16:creationId xmlns:a16="http://schemas.microsoft.com/office/drawing/2014/main" id="{5DF93AAE-B2CF-6016-4CC5-4ACC4B489C47}"/>
              </a:ext>
            </a:extLst>
          </p:cNvPr>
          <p:cNvSpPr>
            <a:spLocks noGrp="1"/>
          </p:cNvSpPr>
          <p:nvPr>
            <p:ph type="subTitle" idx="1"/>
          </p:nvPr>
        </p:nvSpPr>
        <p:spPr>
          <a:xfrm>
            <a:off x="1524000" y="2295145"/>
            <a:ext cx="9144000" cy="4276528"/>
          </a:xfrm>
        </p:spPr>
        <p:txBody>
          <a:bodyPr>
            <a:normAutofit lnSpcReduction="10000"/>
          </a:bodyPr>
          <a:lstStyle/>
          <a:p>
            <a:pPr algn="l"/>
            <a:r>
              <a:rPr lang="en-US" sz="2400" b="1" dirty="0">
                <a:latin typeface="Calibri" panose="020F0502020204030204" pitchFamily="34" charset="0"/>
                <a:cs typeface="Calibri" panose="020F0502020204030204" pitchFamily="34" charset="0"/>
              </a:rPr>
              <a:t>-- </a:t>
            </a:r>
            <a:r>
              <a:rPr lang="en-US" sz="2400" b="1" i="0" u="none" strike="noStrike" dirty="0">
                <a:solidFill>
                  <a:srgbClr val="666666"/>
                </a:solidFill>
                <a:effectLst/>
                <a:latin typeface="Open Sans" panose="020B0606030504020204" pitchFamily="34" charset="0"/>
              </a:rPr>
              <a:t>almost 1 million guns being handed in and destroyed, 29% of total</a:t>
            </a:r>
          </a:p>
          <a:p>
            <a:pPr algn="l"/>
            <a:r>
              <a:rPr lang="en-US" sz="2400" b="1" dirty="0">
                <a:latin typeface="Calibri" panose="020F0502020204030204" pitchFamily="34" charset="0"/>
                <a:cs typeface="Calibri" panose="020F0502020204030204" pitchFamily="34" charset="0"/>
              </a:rPr>
              <a:t>-- </a:t>
            </a:r>
            <a:r>
              <a:rPr lang="en-US" sz="2400" b="1" i="0" u="none" strike="noStrike" dirty="0">
                <a:solidFill>
                  <a:srgbClr val="666666"/>
                </a:solidFill>
                <a:effectLst/>
                <a:latin typeface="Open Sans" panose="020B0606030504020204" pitchFamily="34" charset="0"/>
              </a:rPr>
              <a:t>since 1997 gun ownership in Australia </a:t>
            </a:r>
            <a:r>
              <a:rPr lang="en-US" sz="2400" b="1" i="0" u="none" strike="noStrike" dirty="0">
                <a:solidFill>
                  <a:srgbClr val="FF0000"/>
                </a:solidFill>
                <a:effectLst/>
                <a:latin typeface="Open Sans" panose="020B0606030504020204" pitchFamily="34" charset="0"/>
              </a:rPr>
              <a:t>grew</a:t>
            </a:r>
            <a:r>
              <a:rPr lang="en-US" sz="2400" b="1" i="0" u="none" strike="noStrike" dirty="0">
                <a:solidFill>
                  <a:srgbClr val="666666"/>
                </a:solidFill>
                <a:effectLst/>
                <a:latin typeface="Open Sans" panose="020B0606030504020204" pitchFamily="34" charset="0"/>
              </a:rPr>
              <a:t> over three times faster than the population (from </a:t>
            </a:r>
            <a:r>
              <a:rPr lang="en-US" sz="2400" b="1" i="0" u="none" strike="noStrike" dirty="0">
                <a:solidFill>
                  <a:srgbClr val="2EA3F2"/>
                </a:solidFill>
                <a:effectLst/>
                <a:latin typeface="Open Sans" panose="020B0606030504020204" pitchFamily="34" charset="0"/>
                <a:hlinkClick r:id="rId2"/>
              </a:rPr>
              <a:t>2.5</a:t>
            </a:r>
            <a:r>
              <a:rPr lang="en-US" sz="2400" b="1" i="0" u="none" strike="noStrike" dirty="0">
                <a:solidFill>
                  <a:srgbClr val="666666"/>
                </a:solidFill>
                <a:effectLst/>
                <a:latin typeface="Open Sans" panose="020B0606030504020204" pitchFamily="34" charset="0"/>
              </a:rPr>
              <a:t> million guns in 1997 to </a:t>
            </a:r>
            <a:r>
              <a:rPr lang="en-US" sz="2400" b="1" i="0" u="none" strike="noStrike" dirty="0">
                <a:solidFill>
                  <a:srgbClr val="2EA3F2"/>
                </a:solidFill>
                <a:effectLst/>
                <a:latin typeface="Open Sans" panose="020B0606030504020204" pitchFamily="34" charset="0"/>
                <a:hlinkClick r:id="rId2"/>
              </a:rPr>
              <a:t>5.8 million</a:t>
            </a:r>
            <a:r>
              <a:rPr lang="en-US" sz="2400" b="1" i="0" u="none" strike="noStrike" dirty="0">
                <a:solidFill>
                  <a:srgbClr val="666666"/>
                </a:solidFill>
                <a:effectLst/>
                <a:latin typeface="Open Sans" panose="020B0606030504020204" pitchFamily="34" charset="0"/>
              </a:rPr>
              <a:t> in 2010).</a:t>
            </a:r>
          </a:p>
          <a:p>
            <a:pPr algn="l"/>
            <a:r>
              <a:rPr lang="en-US" sz="2400" b="1" dirty="0">
                <a:latin typeface="Calibri" panose="020F0502020204030204" pitchFamily="34" charset="0"/>
                <a:cs typeface="Calibri" panose="020F0502020204030204" pitchFamily="34" charset="0"/>
              </a:rPr>
              <a:t>-- So how would you predict how crime/suicide rates should change?</a:t>
            </a:r>
          </a:p>
          <a:p>
            <a:pPr algn="l"/>
            <a:r>
              <a:rPr lang="en-US" b="1" dirty="0"/>
              <a:t>-- Why look at just firearm homicides and suicides? Why not total homicide and suicide?</a:t>
            </a:r>
          </a:p>
          <a:p>
            <a:pPr algn="l"/>
            <a:r>
              <a:rPr lang="en-US" b="1" dirty="0"/>
              <a:t>-- Are homicide and murder the same thing? Why lump them together?</a:t>
            </a:r>
          </a:p>
          <a:p>
            <a:pPr algn="l"/>
            <a:r>
              <a:rPr lang="en-US" b="1" dirty="0"/>
              <a:t>-- Could you give an example of a law reducing murder but increasing homicides? Or the reverse?</a:t>
            </a:r>
          </a:p>
        </p:txBody>
      </p:sp>
    </p:spTree>
    <p:extLst>
      <p:ext uri="{BB962C8B-B14F-4D97-AF65-F5344CB8AC3E}">
        <p14:creationId xmlns:p14="http://schemas.microsoft.com/office/powerpoint/2010/main" val="193962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C3505-F6F8-97CE-7B13-552739725241}"/>
              </a:ext>
            </a:extLst>
          </p:cNvPr>
          <p:cNvPicPr>
            <a:picLocks noChangeAspect="1"/>
          </p:cNvPicPr>
          <p:nvPr/>
        </p:nvPicPr>
        <p:blipFill>
          <a:blip r:embed="rId2"/>
          <a:stretch>
            <a:fillRect/>
          </a:stretch>
        </p:blipFill>
        <p:spPr>
          <a:xfrm>
            <a:off x="2486198" y="0"/>
            <a:ext cx="7219604" cy="6858000"/>
          </a:xfrm>
          <a:prstGeom prst="rect">
            <a:avLst/>
          </a:prstGeom>
        </p:spPr>
      </p:pic>
    </p:spTree>
    <p:extLst>
      <p:ext uri="{BB962C8B-B14F-4D97-AF65-F5344CB8AC3E}">
        <p14:creationId xmlns:p14="http://schemas.microsoft.com/office/powerpoint/2010/main" val="278928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8BA97-3331-1779-98CA-49FF1426AF61}"/>
              </a:ext>
            </a:extLst>
          </p:cNvPr>
          <p:cNvPicPr>
            <a:picLocks noChangeAspect="1"/>
          </p:cNvPicPr>
          <p:nvPr/>
        </p:nvPicPr>
        <p:blipFill>
          <a:blip r:embed="rId2"/>
          <a:stretch>
            <a:fillRect/>
          </a:stretch>
        </p:blipFill>
        <p:spPr>
          <a:xfrm>
            <a:off x="2273003" y="0"/>
            <a:ext cx="7645993" cy="6858000"/>
          </a:xfrm>
          <a:prstGeom prst="rect">
            <a:avLst/>
          </a:prstGeom>
        </p:spPr>
      </p:pic>
    </p:spTree>
    <p:extLst>
      <p:ext uri="{BB962C8B-B14F-4D97-AF65-F5344CB8AC3E}">
        <p14:creationId xmlns:p14="http://schemas.microsoft.com/office/powerpoint/2010/main" val="299947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E5057-3753-1C39-24D9-DEEF85DFE6BA}"/>
              </a:ext>
            </a:extLst>
          </p:cNvPr>
          <p:cNvPicPr>
            <a:picLocks noChangeAspect="1"/>
          </p:cNvPicPr>
          <p:nvPr/>
        </p:nvPicPr>
        <p:blipFill>
          <a:blip r:embed="rId2"/>
          <a:stretch>
            <a:fillRect/>
          </a:stretch>
        </p:blipFill>
        <p:spPr>
          <a:xfrm>
            <a:off x="2418354" y="0"/>
            <a:ext cx="7355292" cy="6858000"/>
          </a:xfrm>
          <a:prstGeom prst="rect">
            <a:avLst/>
          </a:prstGeom>
        </p:spPr>
      </p:pic>
    </p:spTree>
    <p:extLst>
      <p:ext uri="{BB962C8B-B14F-4D97-AF65-F5344CB8AC3E}">
        <p14:creationId xmlns:p14="http://schemas.microsoft.com/office/powerpoint/2010/main" val="101268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4204477682"/>
              </p:ext>
            </p:extLst>
          </p:nvPr>
        </p:nvGraphicFramePr>
        <p:xfrm>
          <a:off x="882869" y="357352"/>
          <a:ext cx="10762593" cy="613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37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31.png"/>
          <p:cNvPicPr>
            <a:picLocks noChangeAspect="1"/>
          </p:cNvPicPr>
          <p:nvPr/>
        </p:nvPicPr>
        <p:blipFill>
          <a:blip r:embed="rId2"/>
          <a:stretch>
            <a:fillRect/>
          </a:stretch>
        </p:blipFill>
        <p:spPr>
          <a:xfrm>
            <a:off x="1605959" y="276530"/>
            <a:ext cx="8443690" cy="6484966"/>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xfrm>
            <a:off x="1981199" y="-94588"/>
            <a:ext cx="8229603" cy="1143001"/>
          </a:xfrm>
          <a:prstGeom prst="rect">
            <a:avLst/>
          </a:prstGeom>
        </p:spPr>
        <p:txBody>
          <a:bodyPr>
            <a:normAutofit fontScale="90000"/>
          </a:bodyPr>
          <a:lstStyle>
            <a:lvl1pPr defTabSz="526694">
              <a:defRPr sz="4500"/>
            </a:lvl1pPr>
          </a:lstStyle>
          <a:p>
            <a:r>
              <a:t>After taking account of average differences by state and time</a:t>
            </a:r>
          </a:p>
        </p:txBody>
      </p:sp>
      <p:pic>
        <p:nvPicPr>
          <p:cNvPr id="264" name="image32.png"/>
          <p:cNvPicPr>
            <a:picLocks noChangeAspect="1"/>
          </p:cNvPicPr>
          <p:nvPr/>
        </p:nvPicPr>
        <p:blipFill>
          <a:blip r:embed="rId2"/>
          <a:stretch>
            <a:fillRect/>
          </a:stretch>
        </p:blipFill>
        <p:spPr>
          <a:xfrm>
            <a:off x="3095129" y="1052912"/>
            <a:ext cx="6190119" cy="5765004"/>
          </a:xfrm>
          <a:prstGeom prst="rect">
            <a:avLst/>
          </a:prstGeom>
          <a:ln w="12700">
            <a:miter lim="400000"/>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BF3D-5E0D-8F54-6649-E12B52B23693}"/>
              </a:ext>
            </a:extLst>
          </p:cNvPr>
          <p:cNvSpPr>
            <a:spLocks noGrp="1"/>
          </p:cNvSpPr>
          <p:nvPr>
            <p:ph type="title"/>
          </p:nvPr>
        </p:nvSpPr>
        <p:spPr>
          <a:xfrm>
            <a:off x="838200" y="117987"/>
            <a:ext cx="10515600" cy="786581"/>
          </a:xfrm>
        </p:spPr>
        <p:txBody>
          <a:bodyPr/>
          <a:lstStyle/>
          <a:p>
            <a:pPr algn="ctr"/>
            <a:r>
              <a:rPr lang="en-US" b="1" dirty="0"/>
              <a:t>How concentrated murders are in the US</a:t>
            </a:r>
          </a:p>
        </p:txBody>
      </p:sp>
      <p:sp>
        <p:nvSpPr>
          <p:cNvPr id="3" name="Content Placeholder 2">
            <a:extLst>
              <a:ext uri="{FF2B5EF4-FFF2-40B4-BE49-F238E27FC236}">
                <a16:creationId xmlns:a16="http://schemas.microsoft.com/office/drawing/2014/main" id="{68717147-9222-B786-6C33-9A37359A69AD}"/>
              </a:ext>
            </a:extLst>
          </p:cNvPr>
          <p:cNvSpPr>
            <a:spLocks noGrp="1"/>
          </p:cNvSpPr>
          <p:nvPr>
            <p:ph idx="1"/>
          </p:nvPr>
        </p:nvSpPr>
        <p:spPr>
          <a:xfrm>
            <a:off x="108155" y="904568"/>
            <a:ext cx="4395019" cy="5712542"/>
          </a:xfrm>
        </p:spPr>
        <p:txBody>
          <a:bodyPr>
            <a:normAutofit lnSpcReduction="10000"/>
          </a:bodyPr>
          <a:lstStyle/>
          <a:p>
            <a:r>
              <a:rPr lang="en-US" dirty="0"/>
              <a:t>2% of counties have 23% of the population and account </a:t>
            </a:r>
            <a:r>
              <a:rPr lang="en-US"/>
              <a:t>for 56% </a:t>
            </a:r>
            <a:r>
              <a:rPr lang="en-US" dirty="0"/>
              <a:t>of murders.</a:t>
            </a:r>
          </a:p>
          <a:p>
            <a:pPr lvl="1"/>
            <a:r>
              <a:rPr lang="en-US" dirty="0"/>
              <a:t>About 2/3rds of those murders occur within 10 block areas within those counties.</a:t>
            </a:r>
          </a:p>
          <a:p>
            <a:r>
              <a:rPr lang="en-US" dirty="0"/>
              <a:t>54% of the counties have 11% of the population and have zero murders</a:t>
            </a:r>
          </a:p>
          <a:p>
            <a:r>
              <a:rPr lang="en-US" dirty="0"/>
              <a:t>15% of counties have 10% of the population and have one murder each</a:t>
            </a:r>
          </a:p>
        </p:txBody>
      </p:sp>
      <p:pic>
        <p:nvPicPr>
          <p:cNvPr id="5" name="Picture 4">
            <a:extLst>
              <a:ext uri="{FF2B5EF4-FFF2-40B4-BE49-F238E27FC236}">
                <a16:creationId xmlns:a16="http://schemas.microsoft.com/office/drawing/2014/main" id="{783C8C23-335B-758D-396F-A5F911581CBD}"/>
              </a:ext>
            </a:extLst>
          </p:cNvPr>
          <p:cNvPicPr>
            <a:picLocks noChangeAspect="1"/>
          </p:cNvPicPr>
          <p:nvPr/>
        </p:nvPicPr>
        <p:blipFill>
          <a:blip r:embed="rId2"/>
          <a:stretch>
            <a:fillRect/>
          </a:stretch>
        </p:blipFill>
        <p:spPr>
          <a:xfrm>
            <a:off x="4798142" y="728003"/>
            <a:ext cx="7118555" cy="7138274"/>
          </a:xfrm>
          <a:prstGeom prst="rect">
            <a:avLst/>
          </a:prstGeom>
        </p:spPr>
      </p:pic>
    </p:spTree>
    <p:extLst>
      <p:ext uri="{BB962C8B-B14F-4D97-AF65-F5344CB8AC3E}">
        <p14:creationId xmlns:p14="http://schemas.microsoft.com/office/powerpoint/2010/main" val="307050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1975979904"/>
              </p:ext>
            </p:extLst>
          </p:nvPr>
        </p:nvGraphicFramePr>
        <p:xfrm>
          <a:off x="838200" y="109330"/>
          <a:ext cx="10515600"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08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880" y="-1"/>
            <a:ext cx="9193427" cy="6660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26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183158"/>
            <a:ext cx="9616243" cy="6307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19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3078314488"/>
              </p:ext>
            </p:extLst>
          </p:nvPr>
        </p:nvGraphicFramePr>
        <p:xfrm>
          <a:off x="838200" y="109330"/>
          <a:ext cx="10515600"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37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209800" y="0"/>
            <a:ext cx="7772400" cy="494270"/>
          </a:xfrm>
        </p:spPr>
        <p:txBody>
          <a:bodyPr vert="horz" lIns="91440" tIns="45720" rIns="81278" bIns="45720" rtlCol="0" anchor="ctr">
            <a:normAutofit/>
          </a:bodyPr>
          <a:lstStyle/>
          <a:p>
            <a:pPr algn="ctr">
              <a:defRPr/>
            </a:pPr>
            <a:r>
              <a:rPr lang="en-US" sz="2400" b="1" dirty="0"/>
              <a:t>Republic of Ireland</a:t>
            </a:r>
            <a:r>
              <a:rPr lang="ja-JP" altLang="en-US" sz="2400" b="1">
                <a:latin typeface="Arial"/>
              </a:rPr>
              <a:t>’</a:t>
            </a:r>
            <a:r>
              <a:rPr lang="en-US" sz="2400" b="1" dirty="0"/>
              <a:t>s murder rate</a:t>
            </a:r>
          </a:p>
        </p:txBody>
      </p:sp>
      <p:pic>
        <p:nvPicPr>
          <p:cNvPr id="33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51" y="494270"/>
            <a:ext cx="7772399" cy="620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4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1"/>
          <p:cNvGraphicFramePr>
            <a:graphicFrameLocks/>
          </p:cNvGraphicFramePr>
          <p:nvPr>
            <p:extLst>
              <p:ext uri="{D42A27DB-BD31-4B8C-83A1-F6EECF244321}">
                <p14:modId xmlns:p14="http://schemas.microsoft.com/office/powerpoint/2010/main" val="557320098"/>
              </p:ext>
            </p:extLst>
          </p:nvPr>
        </p:nvGraphicFramePr>
        <p:xfrm>
          <a:off x="1540565" y="104774"/>
          <a:ext cx="8706678" cy="6663774"/>
        </p:xfrm>
        <a:graphic>
          <a:graphicData uri="http://schemas.openxmlformats.org/presentationml/2006/ole">
            <mc:AlternateContent xmlns:mc="http://schemas.openxmlformats.org/markup-compatibility/2006">
              <mc:Choice xmlns:v="urn:schemas-microsoft-com:vml" Requires="v">
                <p:oleObj name="Chart" r:id="rId2" imgW="11018336" imgH="7699789" progId="MSGraph.Chart.8">
                  <p:embed/>
                </p:oleObj>
              </mc:Choice>
              <mc:Fallback>
                <p:oleObj name="Chart" r:id="rId2" imgW="11018336" imgH="7699789" progId="MSGraph.Chart.8">
                  <p:embed/>
                  <p:pic>
                    <p:nvPicPr>
                      <p:cNvPr id="34817"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565" y="104774"/>
                        <a:ext cx="8706678" cy="6663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18" name="Line 2"/>
          <p:cNvSpPr>
            <a:spLocks noChangeShapeType="1"/>
          </p:cNvSpPr>
          <p:nvPr/>
        </p:nvSpPr>
        <p:spPr bwMode="auto">
          <a:xfrm rot="10800000">
            <a:off x="4979503" y="606287"/>
            <a:ext cx="61845" cy="5178563"/>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spTree>
    <p:extLst>
      <p:ext uri="{BB962C8B-B14F-4D97-AF65-F5344CB8AC3E}">
        <p14:creationId xmlns:p14="http://schemas.microsoft.com/office/powerpoint/2010/main" val="221787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3328</TotalTime>
  <Words>1103</Words>
  <Application>Microsoft Macintosh PowerPoint</Application>
  <PresentationFormat>Widescreen</PresentationFormat>
  <Paragraphs>74</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Open Sans</vt:lpstr>
      <vt:lpstr>Office Theme</vt:lpstr>
      <vt:lpstr>Chart</vt:lpstr>
      <vt:lpstr>The Effects of Gun Control Policies on Crime and Public Safety</vt:lpstr>
      <vt:lpstr>Can you name one place anywhere in the world that has banned either all guns or all handguns and seen murder/homicide rates fall?</vt:lpstr>
      <vt:lpstr>PowerPoint Presentation</vt:lpstr>
      <vt:lpstr>PowerPoint Presentation</vt:lpstr>
      <vt:lpstr>PowerPoint Presentation</vt:lpstr>
      <vt:lpstr>PowerPoint Presentation</vt:lpstr>
      <vt:lpstr>PowerPoint Presentation</vt:lpstr>
      <vt:lpstr>Republic of Ireland’s murder rate</vt:lpstr>
      <vt:lpstr>PowerPoint Presentation</vt:lpstr>
      <vt:lpstr>PowerPoint Presentation</vt:lpstr>
      <vt:lpstr>PowerPoint Presentation</vt:lpstr>
      <vt:lpstr>So why do murder/ homicide rates always rise after bans?</vt:lpstr>
      <vt:lpstr>Gun laws stop law-abiding people, particularly the poor and minorities from obtaining protection</vt:lpstr>
      <vt:lpstr>A few basic facts</vt:lpstr>
      <vt:lpstr>Surveys of Police Officers: PoliceOne is the largest organization of police with 375,000 active full-time Officers</vt:lpstr>
      <vt:lpstr>PowerPoint Presentation</vt:lpstr>
      <vt:lpstr>PowerPoint Presentation</vt:lpstr>
      <vt:lpstr>Overwhelmingly Academic Research Shows a Benefit from Self Defense</vt:lpstr>
      <vt:lpstr>How frequent are Mass Public Shootings? The Importance of Definitions</vt:lpstr>
      <vt:lpstr>Number of attacks in public places that are not part of some other crime like a robbery or a gang fight over drug turf</vt:lpstr>
      <vt:lpstr>PowerPoint Presentation</vt:lpstr>
      <vt:lpstr>Notes</vt:lpstr>
      <vt:lpstr>The Effects of Gun Control Policies on Crime and Public Safety</vt:lpstr>
      <vt:lpstr>PowerPoint Presentation</vt:lpstr>
      <vt:lpstr>Australia</vt:lpstr>
      <vt:lpstr>Considerations about Australia’s “buyback”/Confiscation of guns </vt:lpstr>
      <vt:lpstr>PowerPoint Presentation</vt:lpstr>
      <vt:lpstr>PowerPoint Presentation</vt:lpstr>
      <vt:lpstr>PowerPoint Presentation</vt:lpstr>
      <vt:lpstr>PowerPoint Presentation</vt:lpstr>
      <vt:lpstr>After taking account of average differences by state and time</vt:lpstr>
      <vt:lpstr>How concentrated murders are in the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the Second Amendment a Mistake or a Success?</dc:title>
  <dc:creator>John Lott</dc:creator>
  <cp:lastModifiedBy>John Lott</cp:lastModifiedBy>
  <cp:revision>46</cp:revision>
  <dcterms:created xsi:type="dcterms:W3CDTF">2024-03-09T08:21:00Z</dcterms:created>
  <dcterms:modified xsi:type="dcterms:W3CDTF">2025-10-28T15:49:18Z</dcterms:modified>
</cp:coreProperties>
</file>