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4" r:id="rId2"/>
    <p:sldId id="257" r:id="rId3"/>
    <p:sldId id="265" r:id="rId4"/>
    <p:sldId id="269" r:id="rId5"/>
    <p:sldId id="272" r:id="rId6"/>
    <p:sldId id="267" r:id="rId7"/>
    <p:sldId id="381" r:id="rId8"/>
    <p:sldId id="273" r:id="rId9"/>
    <p:sldId id="274" r:id="rId10"/>
    <p:sldId id="278" r:id="rId11"/>
    <p:sldId id="279" r:id="rId12"/>
    <p:sldId id="276" r:id="rId13"/>
    <p:sldId id="280" r:id="rId14"/>
    <p:sldId id="266" r:id="rId15"/>
    <p:sldId id="271" r:id="rId16"/>
    <p:sldId id="281" r:id="rId17"/>
    <p:sldId id="378" r:id="rId18"/>
    <p:sldId id="277" r:id="rId19"/>
    <p:sldId id="410" r:id="rId20"/>
    <p:sldId id="259" r:id="rId21"/>
    <p:sldId id="380" r:id="rId22"/>
    <p:sldId id="382" r:id="rId23"/>
    <p:sldId id="383" r:id="rId24"/>
    <p:sldId id="384" r:id="rId25"/>
    <p:sldId id="385" r:id="rId26"/>
    <p:sldId id="386" r:id="rId27"/>
    <p:sldId id="387" r:id="rId28"/>
    <p:sldId id="388" r:id="rId29"/>
    <p:sldId id="389" r:id="rId30"/>
    <p:sldId id="390" r:id="rId31"/>
    <p:sldId id="260" r:id="rId32"/>
    <p:sldId id="261" r:id="rId33"/>
    <p:sldId id="391" r:id="rId34"/>
    <p:sldId id="262" r:id="rId35"/>
    <p:sldId id="40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p:restoredTop sz="94762"/>
  </p:normalViewPr>
  <p:slideViewPr>
    <p:cSldViewPr snapToGrid="0">
      <p:cViewPr varScale="1">
        <p:scale>
          <a:sx n="121" d="100"/>
          <a:sy n="121" d="100"/>
        </p:scale>
        <p:origin x="4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A502D-77EE-794F-918B-419B87DC675D}" type="datetimeFigureOut">
              <a:rPr lang="en-US" smtClean="0"/>
              <a:t>10/31/25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9AE8D-F0F2-3B4C-B66B-14D31F7E5330}" type="slidenum">
              <a:rPr lang="en-US" smtClean="0"/>
              <a:t>‹#›</a:t>
            </a:fld>
            <a:endParaRPr lang="en-US"/>
          </a:p>
        </p:txBody>
      </p:sp>
    </p:spTree>
    <p:extLst>
      <p:ext uri="{BB962C8B-B14F-4D97-AF65-F5344CB8AC3E}">
        <p14:creationId xmlns:p14="http://schemas.microsoft.com/office/powerpoint/2010/main" val="131757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9AE8D-F0F2-3B4C-B66B-14D31F7E5330}" type="slidenum">
              <a:rPr lang="en-US" smtClean="0"/>
              <a:t>4</a:t>
            </a:fld>
            <a:endParaRPr lang="en-US"/>
          </a:p>
        </p:txBody>
      </p:sp>
    </p:spTree>
    <p:extLst>
      <p:ext uri="{BB962C8B-B14F-4D97-AF65-F5344CB8AC3E}">
        <p14:creationId xmlns:p14="http://schemas.microsoft.com/office/powerpoint/2010/main" val="252696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F171-E40F-7FBF-21DD-FD8936DF9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CF9D7-D0EE-C9A6-D1D3-1B44FDF51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500C78-5FAB-4DAB-B80D-C0CA4B35CF39}"/>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5" name="Footer Placeholder 4">
            <a:extLst>
              <a:ext uri="{FF2B5EF4-FFF2-40B4-BE49-F238E27FC236}">
                <a16:creationId xmlns:a16="http://schemas.microsoft.com/office/drawing/2014/main" id="{22B3E2AE-0855-C465-11E8-A72A1B57A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EF01B-D699-3A84-2F91-00219206B649}"/>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401558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2DDB-5519-F9E4-B9B5-4F83C6F6D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9C1C4D-E2C1-8C36-FA48-14AA31F718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85C1B-9AED-4BEF-5187-7FEE1525C33B}"/>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5" name="Footer Placeholder 4">
            <a:extLst>
              <a:ext uri="{FF2B5EF4-FFF2-40B4-BE49-F238E27FC236}">
                <a16:creationId xmlns:a16="http://schemas.microsoft.com/office/drawing/2014/main" id="{4334B52F-CA1C-3B3C-B77E-6D30FA654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E0B3A-5692-920F-5165-AD6BF25DE933}"/>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299723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E0ACDF-B5A8-6021-02CF-64D57483DC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249CE9-87F7-EDA0-B01D-D67C3E16CD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24AB7-89A2-C546-D855-02B121B04040}"/>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5" name="Footer Placeholder 4">
            <a:extLst>
              <a:ext uri="{FF2B5EF4-FFF2-40B4-BE49-F238E27FC236}">
                <a16:creationId xmlns:a16="http://schemas.microsoft.com/office/drawing/2014/main" id="{7673F5C6-4135-E5BF-45D5-8C335AA0D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C32DD-7ADB-7AFC-FF0F-B1D296B0DDA8}"/>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211666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215D-A7D4-4B3A-95F0-34FD1CCEA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5BD5B-F370-A6F1-2E7D-C024F7D3F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1AD26-C946-C19D-001B-D946619A71F5}"/>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5" name="Footer Placeholder 4">
            <a:extLst>
              <a:ext uri="{FF2B5EF4-FFF2-40B4-BE49-F238E27FC236}">
                <a16:creationId xmlns:a16="http://schemas.microsoft.com/office/drawing/2014/main" id="{07B59F69-81AB-BAD5-EB5F-E453F170E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466C9-C651-9422-63A5-6CDA8B2AA428}"/>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197160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9671-099C-BC8E-A3E7-8F6C8C5B8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E5F938-F752-405A-0895-D8FFB2F45A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4AF52A-3F3F-B0A5-B7E6-56461F1A94C9}"/>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5" name="Footer Placeholder 4">
            <a:extLst>
              <a:ext uri="{FF2B5EF4-FFF2-40B4-BE49-F238E27FC236}">
                <a16:creationId xmlns:a16="http://schemas.microsoft.com/office/drawing/2014/main" id="{671828B6-407C-8FC4-A6AA-621281839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26837-15EF-175B-17E3-FDEFF01AAA81}"/>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104278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D2285-FCF3-18A5-B208-BF09B51228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145A6-A809-5EB3-4201-59DAB60F7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BE0B37-E093-7218-C1DE-29A3D389D6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C826E2-744D-630E-A478-D16E9F580A5F}"/>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6" name="Footer Placeholder 5">
            <a:extLst>
              <a:ext uri="{FF2B5EF4-FFF2-40B4-BE49-F238E27FC236}">
                <a16:creationId xmlns:a16="http://schemas.microsoft.com/office/drawing/2014/main" id="{0CA01AB0-E8EB-CF41-3736-9FC0B95CC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4813E-775E-8F08-E2AB-E1E47A6688C3}"/>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306708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36B7-53C3-DA22-C589-C01FD49C72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97A65-F796-3487-BBB2-CBAED304A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4D8D3-6809-4D9C-3CAA-5548B9820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AF8FC3-6511-6025-810A-D77C4687A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42491-7C53-0330-34C6-289758FE0C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A0E73-B18D-24E7-697F-6BD878AF378C}"/>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8" name="Footer Placeholder 7">
            <a:extLst>
              <a:ext uri="{FF2B5EF4-FFF2-40B4-BE49-F238E27FC236}">
                <a16:creationId xmlns:a16="http://schemas.microsoft.com/office/drawing/2014/main" id="{8C766C86-C5DD-FD2D-BBE0-E1BF070647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1B50BB-7813-D9E5-18BF-5D499ABD4751}"/>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423441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67C3-61BA-EE06-420F-D061064E4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57BC8-5D72-311C-5B45-8FB530B54264}"/>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4" name="Footer Placeholder 3">
            <a:extLst>
              <a:ext uri="{FF2B5EF4-FFF2-40B4-BE49-F238E27FC236}">
                <a16:creationId xmlns:a16="http://schemas.microsoft.com/office/drawing/2014/main" id="{E32D5463-9404-C694-0689-341515D8FA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E8CA19-3B16-3EDF-3810-3DF3B0E702ED}"/>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110351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C1166-50B4-BF84-DED4-29C7DFE86681}"/>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3" name="Footer Placeholder 2">
            <a:extLst>
              <a:ext uri="{FF2B5EF4-FFF2-40B4-BE49-F238E27FC236}">
                <a16:creationId xmlns:a16="http://schemas.microsoft.com/office/drawing/2014/main" id="{71E78816-40CC-8F63-EBAB-C2A3BA95C4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F1C3DE-CA2A-072C-61F6-F52A0FF7C270}"/>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35926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94F2-BFB2-101D-5728-B853F8604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B463CB-0BAC-EB53-7AF6-32B066C59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FFB346-A93A-E62B-F50D-E7E07EB47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8EDDF-89C5-D644-30E0-F2928CB718F5}"/>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6" name="Footer Placeholder 5">
            <a:extLst>
              <a:ext uri="{FF2B5EF4-FFF2-40B4-BE49-F238E27FC236}">
                <a16:creationId xmlns:a16="http://schemas.microsoft.com/office/drawing/2014/main" id="{476009E3-4056-1C99-0B84-91584F2AF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2672B1-186E-197A-65DD-35354EEDDE2B}"/>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62994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C3CD-2573-6184-1E4E-FD8CA1984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75F865-3078-63F4-6EC5-8FB23427B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3BB104-2B1A-11C0-7610-01F7351D2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6EE63E-41E3-8FE6-9492-1B52F5DB91E9}"/>
              </a:ext>
            </a:extLst>
          </p:cNvPr>
          <p:cNvSpPr>
            <a:spLocks noGrp="1"/>
          </p:cNvSpPr>
          <p:nvPr>
            <p:ph type="dt" sz="half" idx="10"/>
          </p:nvPr>
        </p:nvSpPr>
        <p:spPr/>
        <p:txBody>
          <a:bodyPr/>
          <a:lstStyle/>
          <a:p>
            <a:fld id="{EE2EAEA0-C7D4-FC41-9EF6-A597CCE3216E}" type="datetimeFigureOut">
              <a:rPr lang="en-US" smtClean="0"/>
              <a:t>10/31/25</a:t>
            </a:fld>
            <a:endParaRPr lang="en-US"/>
          </a:p>
        </p:txBody>
      </p:sp>
      <p:sp>
        <p:nvSpPr>
          <p:cNvPr id="6" name="Footer Placeholder 5">
            <a:extLst>
              <a:ext uri="{FF2B5EF4-FFF2-40B4-BE49-F238E27FC236}">
                <a16:creationId xmlns:a16="http://schemas.microsoft.com/office/drawing/2014/main" id="{2B469F4C-1F9C-9786-4DF4-8F706825B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AB59C-A852-9303-BC18-E2389903AE22}"/>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75801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CF1BE-263A-50B7-FDBD-FC22B73F5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33EDE-BAAB-C502-7F2D-1464A95DE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3EF78-03DE-176B-3258-96A8B8BA3B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2EAEA0-C7D4-FC41-9EF6-A597CCE3216E}" type="datetimeFigureOut">
              <a:rPr lang="en-US" smtClean="0"/>
              <a:t>10/31/25</a:t>
            </a:fld>
            <a:endParaRPr lang="en-US"/>
          </a:p>
        </p:txBody>
      </p:sp>
      <p:sp>
        <p:nvSpPr>
          <p:cNvPr id="5" name="Footer Placeholder 4">
            <a:extLst>
              <a:ext uri="{FF2B5EF4-FFF2-40B4-BE49-F238E27FC236}">
                <a16:creationId xmlns:a16="http://schemas.microsoft.com/office/drawing/2014/main" id="{3E34FEDA-7744-32DC-B4AA-927CDC917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5B735E0-ED00-4068-EB81-ACC28C5F7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3B0FFC-304D-1542-9D3F-205F6DE082AF}" type="slidenum">
              <a:rPr lang="en-US" smtClean="0"/>
              <a:t>‹#›</a:t>
            </a:fld>
            <a:endParaRPr lang="en-US"/>
          </a:p>
        </p:txBody>
      </p:sp>
    </p:spTree>
    <p:extLst>
      <p:ext uri="{BB962C8B-B14F-4D97-AF65-F5344CB8AC3E}">
        <p14:creationId xmlns:p14="http://schemas.microsoft.com/office/powerpoint/2010/main" val="3728653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nnessee.concealedcarry.com/2019/02/15/man-kills-wife-in-dentists-office-shot-by-ccw-holder/" TargetMode="External"/><Relationship Id="rId2" Type="http://schemas.openxmlformats.org/officeDocument/2006/relationships/hyperlink" Target="https://www.youtube.com/watch?v=0r_xc09q9vo&amp;t=324s" TargetMode="External"/><Relationship Id="rId1" Type="http://schemas.openxmlformats.org/officeDocument/2006/relationships/slideLayout" Target="../slideLayouts/slideLayout2.xml"/><Relationship Id="rId4" Type="http://schemas.openxmlformats.org/officeDocument/2006/relationships/hyperlink" Target="https://www.oregonlive.com/portland/2014/01/grand_jury_found_no_criminal_w.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smartcitiesdive.com/news/calls-to-defund-the-police-are-upending-fy21-budgets-heres-how/58116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ashingtonpost.com/nation/2022/07/18/greenwood-mall-shooting/" TargetMode="External"/><Relationship Id="rId2" Type="http://schemas.openxmlformats.org/officeDocument/2006/relationships/hyperlink" Target="https://madison.com/news/national/rare-in-us-for-an-active-shooter-to-be-stopped-by-bystander/article_1da6b63c-ee3a-5475-a547-aef3c9f6432c.html" TargetMode="External"/><Relationship Id="rId1" Type="http://schemas.openxmlformats.org/officeDocument/2006/relationships/slideLayout" Target="../slideLayouts/slideLayout2.xml"/><Relationship Id="rId4" Type="http://schemas.openxmlformats.org/officeDocument/2006/relationships/hyperlink" Target="https://buffalonews.com/after-indiana-mall-shooting-one-hero-but-no-lasting-solution-to-gun-violence/article_293bea71-297e-58f7-a699-996ef135ee26.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4" name="Shape 164"/>
          <p:cNvSpPr>
            <a:spLocks noGrp="1"/>
          </p:cNvSpPr>
          <p:nvPr>
            <p:ph type="title"/>
          </p:nvPr>
        </p:nvSpPr>
        <p:spPr>
          <a:xfrm>
            <a:off x="457200" y="1598247"/>
            <a:ext cx="4412419" cy="3141920"/>
          </a:xfrm>
          <a:prstGeom prst="rect">
            <a:avLst/>
          </a:prstGeom>
        </p:spPr>
        <p:txBody>
          <a:bodyPr anchor="t">
            <a:normAutofit/>
          </a:bodyPr>
          <a:lstStyle>
            <a:lvl1pPr defTabSz="487680">
              <a:defRPr sz="9150" b="1"/>
            </a:lvl1pPr>
          </a:lstStyle>
          <a:p>
            <a:pPr algn="r"/>
            <a:r>
              <a:rPr lang="en-US" sz="5600" b="1" dirty="0">
                <a:solidFill>
                  <a:srgbClr val="FFFFFF"/>
                </a:solidFill>
              </a:rPr>
              <a:t>The FBI Crime Data is a Mess</a:t>
            </a:r>
            <a:endParaRPr lang="en-US" sz="5600" dirty="0">
              <a:solidFill>
                <a:srgbClr val="FFFFFF"/>
              </a:solidFill>
            </a:endParaRPr>
          </a:p>
        </p:txBody>
      </p:sp>
      <p:sp>
        <p:nvSpPr>
          <p:cNvPr id="165" name="Shape 165"/>
          <p:cNvSpPr>
            <a:spLocks noGrp="1"/>
          </p:cNvSpPr>
          <p:nvPr>
            <p:ph type="body" sz="quarter" idx="1"/>
          </p:nvPr>
        </p:nvSpPr>
        <p:spPr>
          <a:xfrm>
            <a:off x="457200" y="5350213"/>
            <a:ext cx="4412417" cy="1031537"/>
          </a:xfrm>
          <a:prstGeom prst="rect">
            <a:avLst/>
          </a:prstGeom>
        </p:spPr>
        <p:txBody>
          <a:bodyPr>
            <a:normAutofit/>
          </a:bodyPr>
          <a:lstStyle>
            <a:lvl1pPr>
              <a:spcBef>
                <a:spcPts val="1400"/>
              </a:spcBef>
              <a:defRPr sz="9200">
                <a:solidFill>
                  <a:srgbClr val="0000FF"/>
                </a:solidFill>
              </a:defRPr>
            </a:lvl1pPr>
          </a:lstStyle>
          <a:p>
            <a:pPr algn="r"/>
            <a:r>
              <a:rPr lang="en-US" sz="4000" b="1" dirty="0">
                <a:solidFill>
                  <a:schemeClr val="tx1"/>
                </a:solidFill>
              </a:rPr>
              <a:t>John R Lott, Jr.</a:t>
            </a:r>
          </a:p>
        </p:txBody>
      </p:sp>
      <p:cxnSp>
        <p:nvCxnSpPr>
          <p:cNvPr id="175" name="Straight Connector 17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177" name="Group 176">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8"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2" name="Picture 1">
            <a:extLst>
              <a:ext uri="{FF2B5EF4-FFF2-40B4-BE49-F238E27FC236}">
                <a16:creationId xmlns:a16="http://schemas.microsoft.com/office/drawing/2014/main" id="{60D83355-4985-6CF4-B613-3A830348032F}"/>
              </a:ext>
            </a:extLst>
          </p:cNvPr>
          <p:cNvPicPr>
            <a:picLocks noChangeAspect="1"/>
          </p:cNvPicPr>
          <p:nvPr/>
        </p:nvPicPr>
        <p:blipFill>
          <a:blip r:embed="rId2"/>
          <a:stretch>
            <a:fillRect/>
          </a:stretch>
        </p:blipFill>
        <p:spPr>
          <a:xfrm>
            <a:off x="6167426" y="1951153"/>
            <a:ext cx="5585375" cy="36397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person shooting report&#10;&#10;AI-generated content may be incorrect.">
            <a:extLst>
              <a:ext uri="{FF2B5EF4-FFF2-40B4-BE49-F238E27FC236}">
                <a16:creationId xmlns:a16="http://schemas.microsoft.com/office/drawing/2014/main" id="{E5C5B0D2-67CF-17CD-A350-8E5085039810}"/>
              </a:ext>
            </a:extLst>
          </p:cNvPr>
          <p:cNvPicPr>
            <a:picLocks noChangeAspect="1"/>
          </p:cNvPicPr>
          <p:nvPr/>
        </p:nvPicPr>
        <p:blipFill>
          <a:blip r:embed="rId2"/>
          <a:stretch>
            <a:fillRect/>
          </a:stretch>
        </p:blipFill>
        <p:spPr>
          <a:xfrm>
            <a:off x="819150" y="63500"/>
            <a:ext cx="10435090" cy="6655352"/>
          </a:xfrm>
          <a:prstGeom prst="rect">
            <a:avLst/>
          </a:prstGeom>
        </p:spPr>
      </p:pic>
    </p:spTree>
    <p:extLst>
      <p:ext uri="{BB962C8B-B14F-4D97-AF65-F5344CB8AC3E}">
        <p14:creationId xmlns:p14="http://schemas.microsoft.com/office/powerpoint/2010/main" val="60737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1D02-D250-C4C3-2B5F-7576B8CEB69E}"/>
              </a:ext>
            </a:extLst>
          </p:cNvPr>
          <p:cNvSpPr>
            <a:spLocks noGrp="1"/>
          </p:cNvSpPr>
          <p:nvPr>
            <p:ph type="title"/>
          </p:nvPr>
        </p:nvSpPr>
        <p:spPr>
          <a:xfrm>
            <a:off x="838200" y="0"/>
            <a:ext cx="10515600" cy="1008994"/>
          </a:xfrm>
        </p:spPr>
        <p:txBody>
          <a:bodyPr>
            <a:normAutofit/>
          </a:bodyPr>
          <a:lstStyle/>
          <a:p>
            <a:pPr algn="ctr"/>
            <a:r>
              <a:rPr lang="en-US" dirty="0"/>
              <a:t>FBI Response to Media Questions</a:t>
            </a:r>
          </a:p>
        </p:txBody>
      </p:sp>
      <p:sp>
        <p:nvSpPr>
          <p:cNvPr id="3" name="Content Placeholder 2">
            <a:extLst>
              <a:ext uri="{FF2B5EF4-FFF2-40B4-BE49-F238E27FC236}">
                <a16:creationId xmlns:a16="http://schemas.microsoft.com/office/drawing/2014/main" id="{81DC1179-4EC8-BA5A-F023-59841A078B3C}"/>
              </a:ext>
            </a:extLst>
          </p:cNvPr>
          <p:cNvSpPr>
            <a:spLocks noGrp="1"/>
          </p:cNvSpPr>
          <p:nvPr>
            <p:ph idx="1"/>
          </p:nvPr>
        </p:nvSpPr>
        <p:spPr>
          <a:xfrm>
            <a:off x="399393" y="821635"/>
            <a:ext cx="11508828" cy="6036365"/>
          </a:xfrm>
        </p:spPr>
        <p:txBody>
          <a:bodyPr>
            <a:normAutofit fontScale="92500" lnSpcReduction="10000"/>
          </a:bodyPr>
          <a:lstStyle/>
          <a:p>
            <a:r>
              <a:rPr lang="en-US" dirty="0">
                <a:latin typeface="Calibri" panose="020F0502020204030204" pitchFamily="34" charset="0"/>
                <a:cs typeface="Calibri" panose="020F0502020204030204" pitchFamily="34" charset="0"/>
              </a:rPr>
              <a:t>When John Stossel </a:t>
            </a:r>
            <a:r>
              <a:rPr lang="en-US" b="1" dirty="0">
                <a:latin typeface="Calibri" panose="020F0502020204030204" pitchFamily="34" charset="0"/>
                <a:cs typeface="Calibri" panose="020F0502020204030204" pitchFamily="34" charset="0"/>
                <a:hlinkClick r:id="rId2"/>
              </a:rPr>
              <a:t>asked</a:t>
            </a:r>
            <a:r>
              <a:rPr lang="en-US" dirty="0">
                <a:latin typeface="Calibri" panose="020F0502020204030204" pitchFamily="34" charset="0"/>
                <a:cs typeface="Calibri" panose="020F0502020204030204" pitchFamily="34" charset="0"/>
              </a:rPr>
              <a:t> the FBI about our claim that they had omitted many cases, the Bureau responded: “[Our data is] not intended to explore all active shooting incidents but rather to provide a baseline understanding . . .”</a:t>
            </a:r>
          </a:p>
          <a:p>
            <a:r>
              <a:rPr lang="en-US" dirty="0">
                <a:latin typeface="Calibri" panose="020F0502020204030204" pitchFamily="34" charset="0"/>
                <a:cs typeface="Calibri" panose="020F0502020204030204" pitchFamily="34" charset="0"/>
              </a:rPr>
              <a:t>In addition, earlier in 2023, Glenn Kessler with the Washington Post reached out to both the FBI and Texas State University's ALERRT. While he didn't get a response from the FBI, he did get a response from ALERRT.</a:t>
            </a:r>
          </a:p>
          <a:p>
            <a:r>
              <a:rPr lang="en-US" dirty="0">
                <a:latin typeface="Calibri" panose="020F0502020204030204" pitchFamily="34" charset="0"/>
                <a:cs typeface="Calibri" panose="020F0502020204030204" pitchFamily="34" charset="0"/>
              </a:rPr>
              <a:t>M. Hunter </a:t>
            </a:r>
            <a:r>
              <a:rPr lang="en-US" dirty="0" err="1">
                <a:latin typeface="Calibri" panose="020F0502020204030204" pitchFamily="34" charset="0"/>
                <a:cs typeface="Calibri" panose="020F0502020204030204" pitchFamily="34" charset="0"/>
              </a:rPr>
              <a:t>Martaindale</a:t>
            </a:r>
            <a:r>
              <a:rPr lang="en-US" dirty="0">
                <a:latin typeface="Calibri" panose="020F0502020204030204" pitchFamily="34" charset="0"/>
                <a:cs typeface="Calibri" panose="020F0502020204030204" pitchFamily="34" charset="0"/>
              </a:rPr>
              <a:t>, research assistant professor at Texas State University: “Events are excluded for a variety of reasons (e.g., gang motivated, targeted or domestic only events, attacks in the commission of another crime, etc.) but none are excluded based on the manner in which they end. We have courses dedicated to civilian response and firmly believe that citizens can play a vital role in ending these tragic events.”</a:t>
            </a:r>
          </a:p>
          <a:p>
            <a:pPr lvl="1"/>
            <a:r>
              <a:rPr lang="en-US" dirty="0">
                <a:latin typeface="Calibri" panose="020F0502020204030204" pitchFamily="34" charset="0"/>
                <a:cs typeface="Calibri" panose="020F0502020204030204" pitchFamily="34" charset="0"/>
              </a:rPr>
              <a:t>But the FBI includes otherwise identical cases with the sole exception that an armed civilian stopped the attack</a:t>
            </a:r>
          </a:p>
          <a:p>
            <a:pPr lvl="1"/>
            <a:r>
              <a:rPr lang="en-US" sz="2200" dirty="0">
                <a:latin typeface="Calibri" panose="020F0502020204030204" pitchFamily="34" charset="0"/>
                <a:cs typeface="Calibri" panose="020F0502020204030204" pitchFamily="34" charset="0"/>
              </a:rPr>
              <a:t>In 2019, a man </a:t>
            </a:r>
            <a:r>
              <a:rPr lang="en-US" sz="2200" dirty="0">
                <a:latin typeface="Calibri" panose="020F0502020204030204" pitchFamily="34" charset="0"/>
                <a:cs typeface="Calibri" panose="020F0502020204030204" pitchFamily="34" charset="0"/>
                <a:hlinkClick r:id="rId3"/>
              </a:rPr>
              <a:t>opened fire in a dental office</a:t>
            </a:r>
            <a:r>
              <a:rPr lang="en-US" sz="2200" dirty="0">
                <a:latin typeface="Calibri" panose="020F0502020204030204" pitchFamily="34" charset="0"/>
                <a:cs typeface="Calibri" panose="020F0502020204030204" pitchFamily="34" charset="0"/>
              </a:rPr>
              <a:t> in Colonial Heights, Tenn., killing a woman.</a:t>
            </a:r>
          </a:p>
          <a:p>
            <a:pPr lvl="2"/>
            <a:r>
              <a:rPr lang="en-US" sz="2200" dirty="0">
                <a:latin typeface="Calibri" panose="020F0502020204030204" pitchFamily="34" charset="0"/>
                <a:cs typeface="Calibri" panose="020F0502020204030204" pitchFamily="34" charset="0"/>
              </a:rPr>
              <a:t>But the FBI includes fourteen similar cases</a:t>
            </a:r>
          </a:p>
          <a:p>
            <a:pPr lvl="1"/>
            <a:r>
              <a:rPr lang="en-US" sz="2200" dirty="0">
                <a:latin typeface="Calibri" panose="020F0502020204030204" pitchFamily="34" charset="0"/>
                <a:cs typeface="Calibri" panose="020F0502020204030204" pitchFamily="34" charset="0"/>
              </a:rPr>
              <a:t>Another incident, in 2014, involved a shooter </a:t>
            </a:r>
            <a:r>
              <a:rPr lang="en-US" sz="2200" dirty="0">
                <a:latin typeface="Calibri" panose="020F0502020204030204" pitchFamily="34" charset="0"/>
                <a:cs typeface="Calibri" panose="020F0502020204030204" pitchFamily="34" charset="0"/>
                <a:hlinkClick r:id="rId4"/>
              </a:rPr>
              <a:t>who opened fire in a strip club</a:t>
            </a:r>
            <a:r>
              <a:rPr lang="en-US" sz="2200" dirty="0">
                <a:latin typeface="Calibri" panose="020F0502020204030204" pitchFamily="34" charset="0"/>
                <a:cs typeface="Calibri" panose="020F0502020204030204" pitchFamily="34" charset="0"/>
              </a:rPr>
              <a:t> in Portland, Ore</a:t>
            </a:r>
          </a:p>
          <a:p>
            <a:pPr lvl="2"/>
            <a:r>
              <a:rPr lang="en-US" sz="2200" dirty="0">
                <a:latin typeface="Calibri" panose="020F0502020204030204" pitchFamily="34" charset="0"/>
                <a:cs typeface="Calibri" panose="020F0502020204030204" pitchFamily="34" charset="0"/>
              </a:rPr>
              <a:t>Several exactly the same cases are included in the FBI case count</a:t>
            </a:r>
          </a:p>
          <a:p>
            <a:pPr lv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696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B7DA-C1D7-522B-F09A-8E292CD1C13D}"/>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Summary</a:t>
            </a:r>
          </a:p>
        </p:txBody>
      </p:sp>
      <p:sp>
        <p:nvSpPr>
          <p:cNvPr id="3" name="Content Placeholder 2">
            <a:extLst>
              <a:ext uri="{FF2B5EF4-FFF2-40B4-BE49-F238E27FC236}">
                <a16:creationId xmlns:a16="http://schemas.microsoft.com/office/drawing/2014/main" id="{37F011BC-2FDF-C1C1-A0C5-E22E001FF4B4}"/>
              </a:ext>
            </a:extLst>
          </p:cNvPr>
          <p:cNvSpPr>
            <a:spLocks noGrp="1"/>
          </p:cNvSpPr>
          <p:nvPr>
            <p:ph idx="1"/>
          </p:nvPr>
        </p:nvSpPr>
        <p:spPr/>
        <p:txBody>
          <a:bodyPr>
            <a:normAutofit fontScale="92500" lnSpcReduction="10000"/>
          </a:bodyPr>
          <a:lstStyle/>
          <a:p>
            <a:r>
              <a:rPr lang="en-US" sz="3200" b="0" i="0" u="none" strike="noStrike" dirty="0">
                <a:effectLst/>
                <a:latin typeface="Calibri" panose="020F0502020204030204" pitchFamily="34" charset="0"/>
                <a:cs typeface="Calibri" panose="020F0502020204030204" pitchFamily="34" charset="0"/>
              </a:rPr>
              <a:t>the FBI continues to report that armed citizens stopped only 14 of the 374 active shooter cases identified between 2014 to 2024</a:t>
            </a:r>
          </a:p>
          <a:p>
            <a:r>
              <a:rPr lang="en-US" sz="3200" b="0" i="0" u="none" strike="noStrike" dirty="0">
                <a:effectLst/>
                <a:latin typeface="Calibri" panose="020F0502020204030204" pitchFamily="34" charset="0"/>
                <a:cs typeface="Calibri" panose="020F0502020204030204" pitchFamily="34" charset="0"/>
              </a:rPr>
              <a:t>Corrected: Out of 581 active shooter incidents from 2014 to 2024, armed citizens stopped 202, saving countless innocent lives. </a:t>
            </a:r>
          </a:p>
          <a:p>
            <a:r>
              <a:rPr lang="en-US" sz="3200" b="0" i="0" u="none" strike="noStrike" dirty="0">
                <a:effectLst/>
                <a:latin typeface="Calibri" panose="020F0502020204030204" pitchFamily="34" charset="0"/>
                <a:cs typeface="Calibri" panose="020F0502020204030204" pitchFamily="34" charset="0"/>
              </a:rPr>
              <a:t>For 2023 and 2024, the FBI claims that there are zero cases of a legally armed civilian stopping the attack, we think 48% of the attacks were stopped, and if you exclude gun-free zones it is 63%.</a:t>
            </a:r>
          </a:p>
          <a:p>
            <a:r>
              <a:rPr lang="en-US" sz="3200" b="0" i="0" u="none" strike="noStrike" dirty="0">
                <a:effectLst/>
                <a:latin typeface="Calibri" panose="020F0502020204030204" pitchFamily="34" charset="0"/>
                <a:cs typeface="Calibri" panose="020F0502020204030204" pitchFamily="34" charset="0"/>
              </a:rPr>
              <a:t>Our numbers even excluded 31 cases where a law-abiding citizen with a gun stopped an attacker before he could fire a shot.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80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AFAA-7903-AFF8-DB24-894CDD759B6A}"/>
              </a:ext>
            </a:extLst>
          </p:cNvPr>
          <p:cNvSpPr>
            <a:spLocks noGrp="1"/>
          </p:cNvSpPr>
          <p:nvPr>
            <p:ph type="title"/>
          </p:nvPr>
        </p:nvSpPr>
        <p:spPr/>
        <p:txBody>
          <a:bodyPr/>
          <a:lstStyle/>
          <a:p>
            <a:r>
              <a:rPr lang="en-US" dirty="0"/>
              <a:t>New Research Comparing Civilians and Police stopping Active Shooting Attacks</a:t>
            </a:r>
          </a:p>
        </p:txBody>
      </p:sp>
      <p:sp>
        <p:nvSpPr>
          <p:cNvPr id="3" name="Content Placeholder 2">
            <a:extLst>
              <a:ext uri="{FF2B5EF4-FFF2-40B4-BE49-F238E27FC236}">
                <a16:creationId xmlns:a16="http://schemas.microsoft.com/office/drawing/2014/main" id="{3D4559DD-AFE0-B299-BA17-E83D3EC17B0E}"/>
              </a:ext>
            </a:extLst>
          </p:cNvPr>
          <p:cNvSpPr>
            <a:spLocks noGrp="1"/>
          </p:cNvSpPr>
          <p:nvPr>
            <p:ph idx="1"/>
          </p:nvPr>
        </p:nvSpPr>
        <p:spPr/>
        <p:txBody>
          <a:bodyPr/>
          <a:lstStyle/>
          <a:p>
            <a:r>
              <a:rPr lang="en-US" dirty="0"/>
              <a:t>Data from 2014 to 2023</a:t>
            </a:r>
          </a:p>
          <a:p>
            <a:r>
              <a:rPr lang="en-US" dirty="0"/>
              <a:t>Motivation for looking at this.</a:t>
            </a:r>
          </a:p>
          <a:p>
            <a:r>
              <a:rPr lang="en-US" dirty="0"/>
              <a:t>Rates that the two groups stop attacks</a:t>
            </a:r>
          </a:p>
          <a:p>
            <a:r>
              <a:rPr lang="en-US" dirty="0"/>
              <a:t>Rates that the two groups are killed in stopping attacks.</a:t>
            </a:r>
          </a:p>
          <a:p>
            <a:r>
              <a:rPr lang="en-US" dirty="0"/>
              <a:t>Why </a:t>
            </a:r>
            <a:r>
              <a:rPr lang="en-US"/>
              <a:t>the difference?</a:t>
            </a:r>
            <a:endParaRPr lang="en-US" dirty="0"/>
          </a:p>
          <a:p>
            <a:endParaRPr lang="en-US" dirty="0"/>
          </a:p>
        </p:txBody>
      </p:sp>
    </p:spTree>
    <p:extLst>
      <p:ext uri="{BB962C8B-B14F-4D97-AF65-F5344CB8AC3E}">
        <p14:creationId xmlns:p14="http://schemas.microsoft.com/office/powerpoint/2010/main" val="347399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029C-9620-A4DE-C1B4-0BB698980D2C}"/>
              </a:ext>
            </a:extLst>
          </p:cNvPr>
          <p:cNvSpPr>
            <a:spLocks noGrp="1"/>
          </p:cNvSpPr>
          <p:nvPr>
            <p:ph type="title"/>
          </p:nvPr>
        </p:nvSpPr>
        <p:spPr/>
        <p:txBody>
          <a:bodyPr>
            <a:normAutofit fontScale="90000"/>
          </a:bodyPr>
          <a:lstStyle/>
          <a:p>
            <a:pPr algn="ctr"/>
            <a:r>
              <a:rPr lang="en-US" b="1" i="0" u="none" strike="noStrike" dirty="0">
                <a:solidFill>
                  <a:srgbClr val="666666"/>
                </a:solidFill>
                <a:effectLst/>
                <a:latin typeface="Open Sans" panose="020B0606030504020204" pitchFamily="34" charset="0"/>
              </a:rPr>
              <a:t>Centers for Disease Control (CDC), under the Biden administration suppressed data</a:t>
            </a:r>
            <a:endParaRPr lang="en-US" b="1" dirty="0"/>
          </a:p>
        </p:txBody>
      </p:sp>
      <p:sp>
        <p:nvSpPr>
          <p:cNvPr id="3" name="Content Placeholder 2">
            <a:extLst>
              <a:ext uri="{FF2B5EF4-FFF2-40B4-BE49-F238E27FC236}">
                <a16:creationId xmlns:a16="http://schemas.microsoft.com/office/drawing/2014/main" id="{B7E77DDF-04CF-3763-97BA-FC6FAF41824C}"/>
              </a:ext>
            </a:extLst>
          </p:cNvPr>
          <p:cNvSpPr>
            <a:spLocks noGrp="1"/>
          </p:cNvSpPr>
          <p:nvPr>
            <p:ph idx="1"/>
          </p:nvPr>
        </p:nvSpPr>
        <p:spPr>
          <a:xfrm>
            <a:off x="838200" y="1853514"/>
            <a:ext cx="10515600" cy="4868562"/>
          </a:xfrm>
        </p:spPr>
        <p:txBody>
          <a:bodyPr/>
          <a:lstStyle/>
          <a:p>
            <a:r>
              <a:rPr lang="en-US" b="0" i="0" u="none" strike="noStrike" dirty="0">
                <a:solidFill>
                  <a:srgbClr val="666666"/>
                </a:solidFill>
                <a:effectLst/>
                <a:latin typeface="Open Sans" panose="020B0606030504020204" pitchFamily="34" charset="0"/>
              </a:rPr>
              <a:t>For almost a decade, the CDC referenced a 2013 </a:t>
            </a:r>
            <a:r>
              <a:rPr lang="en-US" b="0" i="0" u="none" strike="noStrike" dirty="0">
                <a:solidFill>
                  <a:srgbClr val="2EA3F2"/>
                </a:solidFill>
                <a:effectLst/>
                <a:latin typeface="Open Sans" panose="020B0606030504020204" pitchFamily="34" charset="0"/>
              </a:rPr>
              <a:t>National Academies of Sciences</a:t>
            </a:r>
            <a:r>
              <a:rPr lang="en-US" b="0" i="0" u="none" strike="noStrike" dirty="0">
                <a:solidFill>
                  <a:srgbClr val="666666"/>
                </a:solidFill>
                <a:effectLst/>
                <a:latin typeface="Open Sans" panose="020B0606030504020204" pitchFamily="34" charset="0"/>
              </a:rPr>
              <a:t> report noting that people used guns to stop crime anywhere from about 64,000 to 2.5 million times a year.</a:t>
            </a:r>
          </a:p>
          <a:p>
            <a:pPr lvl="1"/>
            <a:r>
              <a:rPr lang="en-US" b="0" i="0" u="none" strike="noStrike" dirty="0">
                <a:solidFill>
                  <a:srgbClr val="666666"/>
                </a:solidFill>
                <a:effectLst/>
                <a:latin typeface="Open Sans" panose="020B0606030504020204" pitchFamily="34" charset="0"/>
              </a:rPr>
              <a:t>Even problems with these numbers</a:t>
            </a:r>
          </a:p>
          <a:p>
            <a:r>
              <a:rPr lang="en-US" b="0" i="0" u="none" strike="noStrike" dirty="0">
                <a:solidFill>
                  <a:srgbClr val="666666"/>
                </a:solidFill>
                <a:effectLst/>
                <a:latin typeface="Open Sans" panose="020B0606030504020204" pitchFamily="34" charset="0"/>
              </a:rPr>
              <a:t>Mark Bryant, founder of the Gun Violence Archive, lobbied the CDC to remove defensive gun use estimates because it  “has been used so often to stop [gun control] legislation” by “gun rights folks.”</a:t>
            </a:r>
          </a:p>
          <a:p>
            <a:r>
              <a:rPr lang="en-US" b="0" i="0" u="none" strike="noStrike" dirty="0">
                <a:solidFill>
                  <a:srgbClr val="666666"/>
                </a:solidFill>
                <a:effectLst/>
                <a:latin typeface="Open Sans" panose="020B0606030504020204" pitchFamily="34" charset="0"/>
              </a:rPr>
              <a:t>Soon after, the CDC removed estimates of defensive gun use from their website.</a:t>
            </a:r>
            <a:endParaRPr lang="en-US" dirty="0"/>
          </a:p>
        </p:txBody>
      </p:sp>
    </p:spTree>
    <p:extLst>
      <p:ext uri="{BB962C8B-B14F-4D97-AF65-F5344CB8AC3E}">
        <p14:creationId xmlns:p14="http://schemas.microsoft.com/office/powerpoint/2010/main" val="150737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6219-DAE4-A241-9C9B-A7C29C47F7B7}"/>
              </a:ext>
            </a:extLst>
          </p:cNvPr>
          <p:cNvSpPr>
            <a:spLocks noGrp="1"/>
          </p:cNvSpPr>
          <p:nvPr>
            <p:ph type="title"/>
          </p:nvPr>
        </p:nvSpPr>
        <p:spPr/>
        <p:txBody>
          <a:bodyPr/>
          <a:lstStyle/>
          <a:p>
            <a:pPr algn="ctr"/>
            <a:r>
              <a:rPr lang="en-US" b="1" dirty="0"/>
              <a:t>War Story</a:t>
            </a:r>
          </a:p>
        </p:txBody>
      </p:sp>
      <p:sp>
        <p:nvSpPr>
          <p:cNvPr id="3" name="Content Placeholder 2">
            <a:extLst>
              <a:ext uri="{FF2B5EF4-FFF2-40B4-BE49-F238E27FC236}">
                <a16:creationId xmlns:a16="http://schemas.microsoft.com/office/drawing/2014/main" id="{96F0AA36-28E4-A7B7-1B79-C8F35BC1612E}"/>
              </a:ext>
            </a:extLst>
          </p:cNvPr>
          <p:cNvSpPr>
            <a:spLocks noGrp="1"/>
          </p:cNvSpPr>
          <p:nvPr>
            <p:ph idx="1"/>
          </p:nvPr>
        </p:nvSpPr>
        <p:spPr/>
        <p:txBody>
          <a:bodyPr>
            <a:normAutofit/>
          </a:bodyPr>
          <a:lstStyle/>
          <a:p>
            <a:r>
              <a:rPr lang="en-US" sz="3200" dirty="0"/>
              <a:t>Errors in the NICS background check system</a:t>
            </a:r>
          </a:p>
        </p:txBody>
      </p:sp>
    </p:spTree>
    <p:extLst>
      <p:ext uri="{BB962C8B-B14F-4D97-AF65-F5344CB8AC3E}">
        <p14:creationId xmlns:p14="http://schemas.microsoft.com/office/powerpoint/2010/main" val="352440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68DA1-8E60-535E-48BD-614CF4B0E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9D9E4-420D-7EE0-EF0A-FA6E59540A79}"/>
              </a:ext>
            </a:extLst>
          </p:cNvPr>
          <p:cNvSpPr>
            <a:spLocks noGrp="1"/>
          </p:cNvSpPr>
          <p:nvPr>
            <p:ph type="title"/>
          </p:nvPr>
        </p:nvSpPr>
        <p:spPr/>
        <p:txBody>
          <a:bodyPr/>
          <a:lstStyle/>
          <a:p>
            <a:pPr algn="ctr"/>
            <a:r>
              <a:rPr lang="en-US" b="1" dirty="0"/>
              <a:t>Other Points</a:t>
            </a:r>
          </a:p>
        </p:txBody>
      </p:sp>
      <p:sp>
        <p:nvSpPr>
          <p:cNvPr id="3" name="Content Placeholder 2">
            <a:extLst>
              <a:ext uri="{FF2B5EF4-FFF2-40B4-BE49-F238E27FC236}">
                <a16:creationId xmlns:a16="http://schemas.microsoft.com/office/drawing/2014/main" id="{79CF54FC-2368-4A8F-F753-17A48EE28300}"/>
              </a:ext>
            </a:extLst>
          </p:cNvPr>
          <p:cNvSpPr>
            <a:spLocks noGrp="1"/>
          </p:cNvSpPr>
          <p:nvPr>
            <p:ph idx="1"/>
          </p:nvPr>
        </p:nvSpPr>
        <p:spPr/>
        <p:txBody>
          <a:bodyPr>
            <a:normAutofit/>
          </a:bodyPr>
          <a:lstStyle/>
          <a:p>
            <a:r>
              <a:rPr lang="en-US" sz="3200" dirty="0"/>
              <a:t>Gun Violence Archive Data</a:t>
            </a:r>
          </a:p>
        </p:txBody>
      </p:sp>
    </p:spTree>
    <p:extLst>
      <p:ext uri="{BB962C8B-B14F-4D97-AF65-F5344CB8AC3E}">
        <p14:creationId xmlns:p14="http://schemas.microsoft.com/office/powerpoint/2010/main" val="405910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1900831" y="-279003"/>
            <a:ext cx="8229603" cy="1143001"/>
          </a:xfrm>
          <a:prstGeom prst="rect">
            <a:avLst/>
          </a:prstGeom>
        </p:spPr>
        <p:txBody>
          <a:bodyPr/>
          <a:lstStyle/>
          <a:p>
            <a:r>
              <a:t>Mass Public Shootings</a:t>
            </a:r>
          </a:p>
        </p:txBody>
      </p:sp>
      <p:pic>
        <p:nvPicPr>
          <p:cNvPr id="213" name="NYT Lankford.jpg"/>
          <p:cNvPicPr>
            <a:picLocks noChangeAspect="1"/>
          </p:cNvPicPr>
          <p:nvPr/>
        </p:nvPicPr>
        <p:blipFill>
          <a:blip r:embed="rId2"/>
          <a:stretch>
            <a:fillRect/>
          </a:stretch>
        </p:blipFill>
        <p:spPr>
          <a:xfrm>
            <a:off x="3073301" y="732361"/>
            <a:ext cx="5884550" cy="6039747"/>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body" sz="quarter" idx="1"/>
          </p:nvPr>
        </p:nvSpPr>
        <p:spPr>
          <a:xfrm>
            <a:off x="1981200" y="5203511"/>
            <a:ext cx="8229601" cy="1118817"/>
          </a:xfrm>
          <a:prstGeom prst="rect">
            <a:avLst/>
          </a:prstGeom>
        </p:spPr>
        <p:txBody>
          <a:bodyPr/>
          <a:lstStyle/>
          <a:p>
            <a:r>
              <a:t>This is one of the most important claims in the gun control debate</a:t>
            </a:r>
          </a:p>
        </p:txBody>
      </p:sp>
      <p:pic>
        <p:nvPicPr>
          <p:cNvPr id="216" name="image2.png" descr="Screen Shot 2018-10-03 at  Wednesday, October 3, 2.43 AM.png"/>
          <p:cNvPicPr>
            <a:picLocks noChangeAspect="1"/>
          </p:cNvPicPr>
          <p:nvPr/>
        </p:nvPicPr>
        <p:blipFill>
          <a:blip r:embed="rId2"/>
          <a:stretch>
            <a:fillRect/>
          </a:stretch>
        </p:blipFill>
        <p:spPr>
          <a:xfrm>
            <a:off x="1726842" y="536872"/>
            <a:ext cx="8769506" cy="4336356"/>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8D08C-F376-11FA-AE41-96094BB73343}"/>
              </a:ext>
            </a:extLst>
          </p:cNvPr>
          <p:cNvSpPr>
            <a:spLocks noGrp="1"/>
          </p:cNvSpPr>
          <p:nvPr>
            <p:ph type="title"/>
          </p:nvPr>
        </p:nvSpPr>
        <p:spPr/>
        <p:txBody>
          <a:bodyPr/>
          <a:lstStyle/>
          <a:p>
            <a:r>
              <a:rPr lang="en-US" dirty="0"/>
              <a:t>Video would be here, but too large to download on website.</a:t>
            </a:r>
          </a:p>
        </p:txBody>
      </p:sp>
    </p:spTree>
    <p:extLst>
      <p:ext uri="{BB962C8B-B14F-4D97-AF65-F5344CB8AC3E}">
        <p14:creationId xmlns:p14="http://schemas.microsoft.com/office/powerpoint/2010/main" val="195885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D07E-CCAA-948F-A852-C51F4BB3354C}"/>
              </a:ext>
            </a:extLst>
          </p:cNvPr>
          <p:cNvSpPr>
            <a:spLocks noGrp="1"/>
          </p:cNvSpPr>
          <p:nvPr>
            <p:ph type="title"/>
          </p:nvPr>
        </p:nvSpPr>
        <p:spPr>
          <a:xfrm>
            <a:off x="838200" y="172995"/>
            <a:ext cx="10515600" cy="1235675"/>
          </a:xfrm>
        </p:spPr>
        <p:txBody>
          <a:bodyPr>
            <a:normAutofit fontScale="90000"/>
          </a:bodyPr>
          <a:lstStyle/>
          <a:p>
            <a:pPr algn="ctr"/>
            <a:r>
              <a:rPr lang="en-US" b="1" i="0" u="none" strike="noStrike" dirty="0">
                <a:solidFill>
                  <a:srgbClr val="666666"/>
                </a:solidFill>
                <a:effectLst/>
                <a:latin typeface="Open Sans" panose="020B0606030504020204" pitchFamily="34" charset="0"/>
              </a:rPr>
              <a:t>Impact on the 2024 Election: FBI’s estimates of reported crime for 2022</a:t>
            </a:r>
            <a:endParaRPr lang="en-US" b="1" dirty="0"/>
          </a:p>
        </p:txBody>
      </p:sp>
      <p:sp>
        <p:nvSpPr>
          <p:cNvPr id="3" name="Content Placeholder 2">
            <a:extLst>
              <a:ext uri="{FF2B5EF4-FFF2-40B4-BE49-F238E27FC236}">
                <a16:creationId xmlns:a16="http://schemas.microsoft.com/office/drawing/2014/main" id="{C725B075-1BC7-6756-C3A6-DFBB2AB94641}"/>
              </a:ext>
            </a:extLst>
          </p:cNvPr>
          <p:cNvSpPr>
            <a:spLocks noGrp="1"/>
          </p:cNvSpPr>
          <p:nvPr>
            <p:ph idx="1"/>
          </p:nvPr>
        </p:nvSpPr>
        <p:spPr>
          <a:xfrm>
            <a:off x="568411" y="1977081"/>
            <a:ext cx="11281719" cy="4707923"/>
          </a:xfrm>
        </p:spPr>
        <p:txBody>
          <a:bodyPr>
            <a:normAutofit lnSpcReduction="10000"/>
          </a:bodyPr>
          <a:lstStyle/>
          <a:p>
            <a:r>
              <a:rPr lang="en-US" sz="3200" b="0" i="0" u="none" strike="noStrike" dirty="0">
                <a:effectLst/>
                <a:latin typeface="Calibri" panose="020F0502020204030204" pitchFamily="34" charset="0"/>
                <a:cs typeface="Calibri" panose="020F0502020204030204" pitchFamily="34" charset="0"/>
              </a:rPr>
              <a:t>Relying on the 2022 data, news headlines</a:t>
            </a:r>
            <a:r>
              <a:rPr lang="en-US" sz="3200" b="0" i="0" strike="sngStrike" dirty="0">
                <a:effectLst/>
                <a:latin typeface="Calibri" panose="020F0502020204030204" pitchFamily="34" charset="0"/>
                <a:cs typeface="Calibri" panose="020F0502020204030204" pitchFamily="34" charset="0"/>
              </a:rPr>
              <a:t>,</a:t>
            </a:r>
            <a:r>
              <a:rPr lang="en-US" sz="3200" b="0" i="0" u="none" strike="noStrike" dirty="0">
                <a:effectLst/>
                <a:latin typeface="Calibri" panose="020F0502020204030204" pitchFamily="34" charset="0"/>
                <a:cs typeface="Calibri" panose="020F0502020204030204" pitchFamily="34" charset="0"/>
              </a:rPr>
              <a:t> like NPR in early 2024 asserted: “Violent crime is dropping fast in the US — even if Americans don’t believe it.”</a:t>
            </a:r>
          </a:p>
          <a:p>
            <a:r>
              <a:rPr lang="en-US" sz="3200" b="0" i="0" u="none" strike="noStrike" dirty="0">
                <a:effectLst/>
                <a:latin typeface="Calibri" panose="020F0502020204030204" pitchFamily="34" charset="0"/>
                <a:cs typeface="Calibri" panose="020F0502020204030204" pitchFamily="34" charset="0"/>
              </a:rPr>
              <a:t>ABC’s David Muir used this misleading data to “fact check” Donald Trump during the presidential debate against Kamala Harris. “Crime here is up and through the roof despite their fraudulent statements that they made,” Trump said. Muir rebutted him with, “President Trump, as you know, the FBI says overall violent crime is actually coming down in this country.”</a:t>
            </a:r>
          </a:p>
          <a:p>
            <a:r>
              <a:rPr lang="en-US" sz="3200" dirty="0">
                <a:latin typeface="Calibri" panose="020F0502020204030204" pitchFamily="34" charset="0"/>
                <a:cs typeface="Calibri" panose="020F0502020204030204" pitchFamily="34" charset="0"/>
              </a:rPr>
              <a:t>The only finalized FBI crime data that existed at that point when David Muir made his claim was for 2022.</a:t>
            </a:r>
            <a:endParaRPr lang="en-US" sz="3200" b="0" i="0" u="none" strike="noStrike"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91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ctrTitle"/>
          </p:nvPr>
        </p:nvSpPr>
        <p:spPr>
          <a:xfrm>
            <a:off x="89453" y="417443"/>
            <a:ext cx="4810538" cy="5019261"/>
          </a:xfrm>
          <a:prstGeom prst="rect">
            <a:avLst/>
          </a:prstGeom>
        </p:spPr>
        <p:txBody>
          <a:bodyPr>
            <a:noAutofit/>
          </a:bodyPr>
          <a:lstStyle>
            <a:lvl1pPr>
              <a:defRPr sz="8600" b="1"/>
            </a:lvl1pPr>
          </a:lstStyle>
          <a:p>
            <a:r>
              <a:rPr lang="en-US" sz="5400" dirty="0">
                <a:solidFill>
                  <a:srgbClr val="FF0000"/>
                </a:solidFill>
              </a:rPr>
              <a:t>How gun control laws disarm the poor and minorities who most need protection</a:t>
            </a:r>
          </a:p>
        </p:txBody>
      </p:sp>
      <p:sp>
        <p:nvSpPr>
          <p:cNvPr id="131" name="Shape 131"/>
          <p:cNvSpPr>
            <a:spLocks noGrp="1"/>
          </p:cNvSpPr>
          <p:nvPr>
            <p:ph type="subTitle" sz="quarter" idx="1"/>
          </p:nvPr>
        </p:nvSpPr>
        <p:spPr>
          <a:xfrm>
            <a:off x="842862" y="5600403"/>
            <a:ext cx="3530356" cy="556887"/>
          </a:xfrm>
          <a:prstGeom prst="rect">
            <a:avLst/>
          </a:prstGeom>
        </p:spPr>
        <p:txBody>
          <a:bodyPr>
            <a:noAutofit/>
          </a:bodyPr>
          <a:lstStyle>
            <a:lvl1pPr>
              <a:spcBef>
                <a:spcPts val="1000"/>
              </a:spcBef>
              <a:defRPr sz="6600">
                <a:solidFill>
                  <a:srgbClr val="0000FF"/>
                </a:solidFill>
              </a:defRPr>
            </a:lvl1pPr>
          </a:lstStyle>
          <a:p>
            <a:r>
              <a:rPr lang="en-US" sz="4000" b="1" dirty="0"/>
              <a:t>John R Lott, Jr.</a:t>
            </a:r>
          </a:p>
        </p:txBody>
      </p:sp>
      <p:pic>
        <p:nvPicPr>
          <p:cNvPr id="2" name="Picture 1">
            <a:extLst>
              <a:ext uri="{FF2B5EF4-FFF2-40B4-BE49-F238E27FC236}">
                <a16:creationId xmlns:a16="http://schemas.microsoft.com/office/drawing/2014/main" id="{1BAD0DFF-72F5-60DE-37AD-4DBC4B876EDF}"/>
              </a:ext>
            </a:extLst>
          </p:cNvPr>
          <p:cNvPicPr>
            <a:picLocks noChangeAspect="1"/>
          </p:cNvPicPr>
          <p:nvPr/>
        </p:nvPicPr>
        <p:blipFill>
          <a:blip r:embed="rId2"/>
          <a:stretch>
            <a:fillRect/>
          </a:stretch>
        </p:blipFill>
        <p:spPr>
          <a:xfrm>
            <a:off x="6149014" y="1314450"/>
            <a:ext cx="5330129" cy="3473450"/>
          </a:xfrm>
          <a:prstGeom prst="rect">
            <a:avLst/>
          </a:prstGeom>
        </p:spPr>
      </p:pic>
    </p:spTree>
    <p:extLst>
      <p:ext uri="{BB962C8B-B14F-4D97-AF65-F5344CB8AC3E}">
        <p14:creationId xmlns:p14="http://schemas.microsoft.com/office/powerpoint/2010/main" val="324844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BB0B-F484-1D30-F1F6-82E8D3B4FECA}"/>
              </a:ext>
            </a:extLst>
          </p:cNvPr>
          <p:cNvSpPr>
            <a:spLocks noGrp="1"/>
          </p:cNvSpPr>
          <p:nvPr>
            <p:ph type="title"/>
          </p:nvPr>
        </p:nvSpPr>
        <p:spPr>
          <a:xfrm>
            <a:off x="838200" y="113071"/>
            <a:ext cx="10515600" cy="1292943"/>
          </a:xfrm>
        </p:spPr>
        <p:txBody>
          <a:bodyPr>
            <a:noAutofit/>
          </a:bodyPr>
          <a:lstStyle/>
          <a:p>
            <a:pPr algn="ctr"/>
            <a:r>
              <a:rPr lang="en-US" sz="4800" b="1" dirty="0">
                <a:solidFill>
                  <a:srgbClr val="FF0000"/>
                </a:solidFill>
              </a:rPr>
              <a:t>Why violent crime has soared over the last few years isn’t a mystery</a:t>
            </a:r>
            <a:endParaRPr lang="en-US" sz="4800" dirty="0">
              <a:solidFill>
                <a:srgbClr val="FF0000"/>
              </a:solidFill>
            </a:endParaRPr>
          </a:p>
        </p:txBody>
      </p:sp>
      <p:sp>
        <p:nvSpPr>
          <p:cNvPr id="3" name="Content Placeholder 2">
            <a:extLst>
              <a:ext uri="{FF2B5EF4-FFF2-40B4-BE49-F238E27FC236}">
                <a16:creationId xmlns:a16="http://schemas.microsoft.com/office/drawing/2014/main" id="{C131C0D9-140D-5E55-48F7-72351261043C}"/>
              </a:ext>
            </a:extLst>
          </p:cNvPr>
          <p:cNvSpPr>
            <a:spLocks noGrp="1"/>
          </p:cNvSpPr>
          <p:nvPr>
            <p:ph idx="1"/>
          </p:nvPr>
        </p:nvSpPr>
        <p:spPr>
          <a:xfrm>
            <a:off x="838200" y="1582994"/>
            <a:ext cx="10515600" cy="5161935"/>
          </a:xfrm>
        </p:spPr>
        <p:txBody>
          <a:bodyPr>
            <a:normAutofit fontScale="92500" lnSpcReduction="20000"/>
          </a:bodyPr>
          <a:lstStyle/>
          <a:p>
            <a:r>
              <a:rPr lang="en-US" b="0" i="0" u="none" strike="noStrike" dirty="0">
                <a:solidFill>
                  <a:srgbClr val="0A0A0A"/>
                </a:solidFill>
                <a:effectLst/>
                <a:latin typeface="Calibri" panose="020F0502020204030204" pitchFamily="34" charset="0"/>
                <a:cs typeface="Calibri" panose="020F0502020204030204" pitchFamily="34" charset="0"/>
              </a:rPr>
              <a:t>Causes</a:t>
            </a:r>
          </a:p>
          <a:p>
            <a:pPr lvl="1"/>
            <a:r>
              <a:rPr lang="en-US" sz="2800" b="0" i="0" u="none" strike="noStrike" dirty="0">
                <a:solidFill>
                  <a:srgbClr val="0A0A0A"/>
                </a:solidFill>
                <a:effectLst/>
                <a:latin typeface="Calibri" panose="020F0502020204030204" pitchFamily="34" charset="0"/>
                <a:cs typeface="Calibri" panose="020F0502020204030204" pitchFamily="34" charset="0"/>
              </a:rPr>
              <a:t>In 2020, cities across the U.S. slashed police budgets</a:t>
            </a:r>
            <a:r>
              <a:rPr lang="en-US" sz="2800" b="0" i="0" u="none" strike="noStrike" dirty="0">
                <a:solidFill>
                  <a:srgbClr val="0A0A0A"/>
                </a:solidFill>
                <a:effectLst/>
                <a:latin typeface="Calibri" panose="020F0502020204030204" pitchFamily="34" charset="0"/>
                <a:cs typeface="Calibri" panose="020F0502020204030204" pitchFamily="34" charset="0"/>
                <a:hlinkClick r:id="rId2"/>
              </a:rPr>
              <a:t>:</a:t>
            </a:r>
            <a:r>
              <a:rPr lang="en-US" sz="2800" b="0" i="0" u="none" strike="noStrike" dirty="0">
                <a:solidFill>
                  <a:srgbClr val="0A0A0A"/>
                </a:solidFill>
                <a:effectLst/>
                <a:latin typeface="Calibri" panose="020F0502020204030204" pitchFamily="34" charset="0"/>
                <a:cs typeface="Calibri" panose="020F0502020204030204" pitchFamily="34" charset="0"/>
              </a:rPr>
              <a:t> New York cut $1 billion from its 2021 budget; Los Angeles cut $150 million; Washington, D.C. cut $15 million; San Francisco slashed </a:t>
            </a:r>
            <a:r>
              <a:rPr lang="en-US" sz="2800" b="0" i="0" dirty="0">
                <a:solidFill>
                  <a:srgbClr val="0A0A0A"/>
                </a:solidFill>
                <a:effectLst/>
                <a:latin typeface="Calibri" panose="020F0502020204030204" pitchFamily="34" charset="0"/>
                <a:cs typeface="Calibri" panose="020F0502020204030204" pitchFamily="34" charset="0"/>
              </a:rPr>
              <a:t>$120 million from law enforcement.</a:t>
            </a:r>
          </a:p>
          <a:p>
            <a:pPr lvl="2"/>
            <a:r>
              <a:rPr lang="en-US" sz="2800" b="0" i="0" dirty="0">
                <a:solidFill>
                  <a:srgbClr val="0A0A0A"/>
                </a:solidFill>
                <a:effectLst/>
                <a:latin typeface="Calibri" panose="020F0502020204030204" pitchFamily="34" charset="0"/>
                <a:cs typeface="Calibri" panose="020F0502020204030204" pitchFamily="34" charset="0"/>
              </a:rPr>
              <a:t>These cuts occurred at the same time of a high inflation rate, so the real cuts were even larger.</a:t>
            </a:r>
          </a:p>
          <a:p>
            <a:pPr lvl="2"/>
            <a:r>
              <a:rPr lang="en-US" sz="2800" dirty="0">
                <a:latin typeface="Calibri" panose="020F0502020204030204" pitchFamily="34" charset="0"/>
                <a:cs typeface="Calibri" panose="020F0502020204030204" pitchFamily="34" charset="0"/>
              </a:rPr>
              <a:t>There has been a recovery from these cuts, but the impact not completely offset</a:t>
            </a:r>
          </a:p>
          <a:p>
            <a:pPr lvl="1"/>
            <a:r>
              <a:rPr lang="en-US" sz="2800" b="0" i="0" dirty="0">
                <a:solidFill>
                  <a:srgbClr val="0A0A0A"/>
                </a:solidFill>
                <a:effectLst/>
                <a:latin typeface="Calibri" panose="020F0502020204030204" pitchFamily="34" charset="0"/>
                <a:cs typeface="Calibri" panose="020F0502020204030204" pitchFamily="34" charset="0"/>
              </a:rPr>
              <a:t>District Attorneys refusing to prosecute violent criminals.</a:t>
            </a:r>
          </a:p>
          <a:p>
            <a:pPr lvl="1"/>
            <a:r>
              <a:rPr lang="en-US" sz="2800" dirty="0">
                <a:solidFill>
                  <a:srgbClr val="0A0A0A"/>
                </a:solidFill>
                <a:latin typeface="Calibri" panose="020F0502020204030204" pitchFamily="34" charset="0"/>
                <a:cs typeface="Calibri" panose="020F0502020204030204" pitchFamily="34" charset="0"/>
              </a:rPr>
              <a:t>Large percentages of inmates released from jails and prisons over the last two years.</a:t>
            </a:r>
          </a:p>
          <a:p>
            <a:pPr lvl="1"/>
            <a:r>
              <a:rPr lang="en-US" sz="2800" dirty="0">
                <a:solidFill>
                  <a:srgbClr val="0A0A0A"/>
                </a:solidFill>
                <a:latin typeface="Calibri" panose="020F0502020204030204" pitchFamily="34" charset="0"/>
                <a:cs typeface="Calibri" panose="020F0502020204030204" pitchFamily="34" charset="0"/>
              </a:rPr>
              <a:t>12 million plus illegal aliens – 662,000 (9%) of 7.4 million non-detained illegals had criminal records.</a:t>
            </a:r>
          </a:p>
          <a:p>
            <a:pPr lvl="1"/>
            <a:r>
              <a:rPr lang="en-US" sz="2800" b="0" i="0" dirty="0">
                <a:solidFill>
                  <a:srgbClr val="0A0A0A"/>
                </a:solidFill>
                <a:effectLst/>
                <a:latin typeface="Calibri" panose="020F0502020204030204" pitchFamily="34" charset="0"/>
                <a:cs typeface="Calibri" panose="020F0502020204030204" pitchFamily="34" charset="0"/>
              </a:rPr>
              <a:t>Bail reform </a:t>
            </a:r>
          </a:p>
        </p:txBody>
      </p:sp>
    </p:spTree>
    <p:extLst>
      <p:ext uri="{BB962C8B-B14F-4D97-AF65-F5344CB8AC3E}">
        <p14:creationId xmlns:p14="http://schemas.microsoft.com/office/powerpoint/2010/main" val="9309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1A551E-3334-9CD0-9F41-9D74AC6F38EB}"/>
              </a:ext>
            </a:extLst>
          </p:cNvPr>
          <p:cNvSpPr>
            <a:spLocks noGrp="1"/>
          </p:cNvSpPr>
          <p:nvPr>
            <p:ph idx="1"/>
          </p:nvPr>
        </p:nvSpPr>
        <p:spPr/>
        <p:txBody>
          <a:bodyPr/>
          <a:lstStyle/>
          <a:p>
            <a:r>
              <a:rPr lang="en-US" dirty="0"/>
              <a:t>Who gets hurt – the direct and indirect impact of crime</a:t>
            </a:r>
          </a:p>
          <a:p>
            <a:pPr lvl="1"/>
            <a:r>
              <a:rPr lang="en-US" dirty="0"/>
              <a:t>Businesses close</a:t>
            </a:r>
          </a:p>
          <a:p>
            <a:pPr lvl="1"/>
            <a:r>
              <a:rPr lang="en-US" dirty="0"/>
              <a:t>jobs lost</a:t>
            </a:r>
          </a:p>
          <a:p>
            <a:pPr lvl="1"/>
            <a:r>
              <a:rPr lang="en-US" dirty="0"/>
              <a:t>places to shop are more expensive and close</a:t>
            </a:r>
          </a:p>
          <a:p>
            <a:pPr lvl="1"/>
            <a:r>
              <a:rPr lang="en-US" dirty="0"/>
              <a:t>property values fall. </a:t>
            </a:r>
          </a:p>
          <a:p>
            <a:r>
              <a:rPr lang="en-US" dirty="0"/>
              <a:t>Crime overwhelmingly occurs in heavily minority areas.</a:t>
            </a:r>
          </a:p>
          <a:p>
            <a:endParaRPr lang="en-US" dirty="0"/>
          </a:p>
        </p:txBody>
      </p:sp>
    </p:spTree>
    <p:extLst>
      <p:ext uri="{BB962C8B-B14F-4D97-AF65-F5344CB8AC3E}">
        <p14:creationId xmlns:p14="http://schemas.microsoft.com/office/powerpoint/2010/main" val="3190009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BF3D-5E0D-8F54-6649-E12B52B23693}"/>
              </a:ext>
            </a:extLst>
          </p:cNvPr>
          <p:cNvSpPr>
            <a:spLocks noGrp="1"/>
          </p:cNvSpPr>
          <p:nvPr>
            <p:ph type="title"/>
          </p:nvPr>
        </p:nvSpPr>
        <p:spPr>
          <a:xfrm>
            <a:off x="838200" y="117987"/>
            <a:ext cx="10515600" cy="786581"/>
          </a:xfrm>
        </p:spPr>
        <p:txBody>
          <a:bodyPr/>
          <a:lstStyle/>
          <a:p>
            <a:pPr algn="ctr"/>
            <a:r>
              <a:rPr lang="en-US" b="1" dirty="0"/>
              <a:t>How concentrated murders are in the US</a:t>
            </a:r>
          </a:p>
        </p:txBody>
      </p:sp>
      <p:sp>
        <p:nvSpPr>
          <p:cNvPr id="3" name="Content Placeholder 2">
            <a:extLst>
              <a:ext uri="{FF2B5EF4-FFF2-40B4-BE49-F238E27FC236}">
                <a16:creationId xmlns:a16="http://schemas.microsoft.com/office/drawing/2014/main" id="{68717147-9222-B786-6C33-9A37359A69AD}"/>
              </a:ext>
            </a:extLst>
          </p:cNvPr>
          <p:cNvSpPr>
            <a:spLocks noGrp="1"/>
          </p:cNvSpPr>
          <p:nvPr>
            <p:ph idx="1"/>
          </p:nvPr>
        </p:nvSpPr>
        <p:spPr>
          <a:xfrm>
            <a:off x="108155" y="904568"/>
            <a:ext cx="4395019" cy="5712542"/>
          </a:xfrm>
        </p:spPr>
        <p:txBody>
          <a:bodyPr>
            <a:normAutofit lnSpcReduction="10000"/>
          </a:bodyPr>
          <a:lstStyle/>
          <a:p>
            <a:r>
              <a:rPr lang="en-US" dirty="0"/>
              <a:t>2% of counties have 23% of the population and account for 56% of murders.</a:t>
            </a:r>
          </a:p>
          <a:p>
            <a:pPr lvl="1"/>
            <a:r>
              <a:rPr lang="en-US" dirty="0"/>
              <a:t>About 2/3rds of those murders occur within 10 block areas within those counties.</a:t>
            </a:r>
          </a:p>
          <a:p>
            <a:r>
              <a:rPr lang="en-US" dirty="0"/>
              <a:t>54% of the counties have 11% of the population and have zero murders</a:t>
            </a:r>
          </a:p>
          <a:p>
            <a:r>
              <a:rPr lang="en-US" dirty="0"/>
              <a:t>15% of counties have 10% of the population and have one murder each</a:t>
            </a:r>
          </a:p>
        </p:txBody>
      </p:sp>
      <p:pic>
        <p:nvPicPr>
          <p:cNvPr id="5" name="Picture 4">
            <a:extLst>
              <a:ext uri="{FF2B5EF4-FFF2-40B4-BE49-F238E27FC236}">
                <a16:creationId xmlns:a16="http://schemas.microsoft.com/office/drawing/2014/main" id="{783C8C23-335B-758D-396F-A5F911581CBD}"/>
              </a:ext>
            </a:extLst>
          </p:cNvPr>
          <p:cNvPicPr>
            <a:picLocks noChangeAspect="1"/>
          </p:cNvPicPr>
          <p:nvPr/>
        </p:nvPicPr>
        <p:blipFill>
          <a:blip r:embed="rId2"/>
          <a:stretch>
            <a:fillRect/>
          </a:stretch>
        </p:blipFill>
        <p:spPr>
          <a:xfrm>
            <a:off x="4798142" y="728003"/>
            <a:ext cx="7118555" cy="7138274"/>
          </a:xfrm>
          <a:prstGeom prst="rect">
            <a:avLst/>
          </a:prstGeom>
        </p:spPr>
      </p:pic>
    </p:spTree>
    <p:extLst>
      <p:ext uri="{BB962C8B-B14F-4D97-AF65-F5344CB8AC3E}">
        <p14:creationId xmlns:p14="http://schemas.microsoft.com/office/powerpoint/2010/main" val="307050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003264-605F-AE62-7E80-4AAC4CEB4858}"/>
              </a:ext>
            </a:extLst>
          </p:cNvPr>
          <p:cNvPicPr>
            <a:picLocks noChangeAspect="1"/>
          </p:cNvPicPr>
          <p:nvPr/>
        </p:nvPicPr>
        <p:blipFill>
          <a:blip r:embed="rId2"/>
          <a:stretch>
            <a:fillRect/>
          </a:stretch>
        </p:blipFill>
        <p:spPr>
          <a:xfrm>
            <a:off x="1665436" y="0"/>
            <a:ext cx="8549878" cy="6617110"/>
          </a:xfrm>
          <a:prstGeom prst="rect">
            <a:avLst/>
          </a:prstGeom>
        </p:spPr>
      </p:pic>
    </p:spTree>
    <p:extLst>
      <p:ext uri="{BB962C8B-B14F-4D97-AF65-F5344CB8AC3E}">
        <p14:creationId xmlns:p14="http://schemas.microsoft.com/office/powerpoint/2010/main" val="372391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D62C-1DB2-BA51-E6A9-6CAB0D80F55D}"/>
              </a:ext>
            </a:extLst>
          </p:cNvPr>
          <p:cNvSpPr>
            <a:spLocks noGrp="1"/>
          </p:cNvSpPr>
          <p:nvPr>
            <p:ph type="title"/>
          </p:nvPr>
        </p:nvSpPr>
        <p:spPr>
          <a:xfrm>
            <a:off x="838200" y="365125"/>
            <a:ext cx="10515600" cy="1460500"/>
          </a:xfrm>
        </p:spPr>
        <p:txBody>
          <a:bodyPr>
            <a:noAutofit/>
          </a:bodyPr>
          <a:lstStyle/>
          <a:p>
            <a:pPr algn="ctr"/>
            <a:r>
              <a:rPr lang="en-US" sz="4800" b="1" dirty="0"/>
              <a:t>Who benefits the most from owning guns?</a:t>
            </a:r>
          </a:p>
        </p:txBody>
      </p:sp>
      <p:sp>
        <p:nvSpPr>
          <p:cNvPr id="3" name="Content Placeholder 2">
            <a:extLst>
              <a:ext uri="{FF2B5EF4-FFF2-40B4-BE49-F238E27FC236}">
                <a16:creationId xmlns:a16="http://schemas.microsoft.com/office/drawing/2014/main" id="{E8FCDB3D-E010-B079-DD62-CBC59E2C009B}"/>
              </a:ext>
            </a:extLst>
          </p:cNvPr>
          <p:cNvSpPr>
            <a:spLocks noGrp="1"/>
          </p:cNvSpPr>
          <p:nvPr>
            <p:ph idx="1"/>
          </p:nvPr>
        </p:nvSpPr>
        <p:spPr>
          <a:xfrm>
            <a:off x="838200" y="1966451"/>
            <a:ext cx="10515600" cy="4444181"/>
          </a:xfrm>
        </p:spPr>
        <p:txBody>
          <a:bodyPr>
            <a:normAutofit fontScale="92500"/>
          </a:bodyPr>
          <a:lstStyle/>
          <a:p>
            <a:r>
              <a:rPr lang="en-US" dirty="0"/>
              <a:t>People who are the most likely victims of violent crime benefit the most. Overwhelmingly poor blacks who live in high crime urban areas.</a:t>
            </a:r>
          </a:p>
          <a:p>
            <a:r>
              <a:rPr lang="en-US" dirty="0"/>
              <a:t>People who are relatively weaker physically – women and the elderly.</a:t>
            </a:r>
          </a:p>
          <a:p>
            <a:r>
              <a:rPr lang="en-US" dirty="0"/>
              <a:t>There is now about 21.5 million concealed handgun permit holders.</a:t>
            </a:r>
          </a:p>
          <a:p>
            <a:r>
              <a:rPr lang="en-US" dirty="0"/>
              <a:t>Over the last eight years, the growth in permits for women was 109 percent faster than for men, and 136 percent faster for blacks than for whites. </a:t>
            </a:r>
          </a:p>
          <a:p>
            <a:r>
              <a:rPr lang="en-US" dirty="0"/>
              <a:t>Women now make up 28.3 percent of permit holders, and black Americans make up 12 percent, close to their share of the population.</a:t>
            </a:r>
          </a:p>
          <a:p>
            <a:endParaRPr lang="en-US" dirty="0"/>
          </a:p>
          <a:p>
            <a:endParaRPr lang="en-US" dirty="0"/>
          </a:p>
          <a:p>
            <a:endParaRPr lang="en-US" dirty="0"/>
          </a:p>
        </p:txBody>
      </p:sp>
    </p:spTree>
    <p:extLst>
      <p:ext uri="{BB962C8B-B14F-4D97-AF65-F5344CB8AC3E}">
        <p14:creationId xmlns:p14="http://schemas.microsoft.com/office/powerpoint/2010/main" val="2773135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3415-9E0A-E48B-E5E3-924802680BBC}"/>
              </a:ext>
            </a:extLst>
          </p:cNvPr>
          <p:cNvSpPr>
            <a:spLocks noGrp="1"/>
          </p:cNvSpPr>
          <p:nvPr>
            <p:ph type="title"/>
          </p:nvPr>
        </p:nvSpPr>
        <p:spPr/>
        <p:txBody>
          <a:bodyPr>
            <a:normAutofit fontScale="90000"/>
          </a:bodyPr>
          <a:lstStyle/>
          <a:p>
            <a:pPr algn="ctr"/>
            <a:r>
              <a:rPr lang="en-US" sz="5400" b="1" dirty="0"/>
              <a:t>How costs affect gun ownership: The example of concealed handgun permits</a:t>
            </a:r>
          </a:p>
        </p:txBody>
      </p:sp>
      <p:sp>
        <p:nvSpPr>
          <p:cNvPr id="3" name="Content Placeholder 2">
            <a:extLst>
              <a:ext uri="{FF2B5EF4-FFF2-40B4-BE49-F238E27FC236}">
                <a16:creationId xmlns:a16="http://schemas.microsoft.com/office/drawing/2014/main" id="{7E3658E4-D4AF-BBC7-F629-E9167D784FAB}"/>
              </a:ext>
            </a:extLst>
          </p:cNvPr>
          <p:cNvSpPr>
            <a:spLocks noGrp="1"/>
          </p:cNvSpPr>
          <p:nvPr>
            <p:ph idx="1"/>
          </p:nvPr>
        </p:nvSpPr>
        <p:spPr>
          <a:xfrm>
            <a:off x="838200" y="2249695"/>
            <a:ext cx="10515600" cy="4351338"/>
          </a:xfrm>
        </p:spPr>
        <p:txBody>
          <a:bodyPr/>
          <a:lstStyle/>
          <a:p>
            <a:r>
              <a:rPr lang="en-US" dirty="0"/>
              <a:t>Compare Illinois with neighboring Indiana</a:t>
            </a:r>
          </a:p>
          <a:p>
            <a:pPr lvl="1"/>
            <a:r>
              <a:rPr lang="en-US" dirty="0"/>
              <a:t>Illinois -- 4 percent of adults have a concealed handgun permits</a:t>
            </a:r>
          </a:p>
          <a:p>
            <a:pPr lvl="1"/>
            <a:r>
              <a:rPr lang="en-US" dirty="0"/>
              <a:t>Indiana – 22 percent</a:t>
            </a:r>
          </a:p>
          <a:p>
            <a:r>
              <a:rPr lang="en-US" dirty="0"/>
              <a:t>Why? Pretty simple</a:t>
            </a:r>
          </a:p>
          <a:p>
            <a:pPr lvl="1"/>
            <a:r>
              <a:rPr lang="en-US" dirty="0"/>
              <a:t>In Illinois, it costs about $450 to get a five-year concealed handgun permit (fee + training)</a:t>
            </a:r>
          </a:p>
          <a:p>
            <a:pPr lvl="1"/>
            <a:r>
              <a:rPr lang="en-US" dirty="0"/>
              <a:t>In Indiana, it costs </a:t>
            </a:r>
            <a:r>
              <a:rPr lang="en-US" b="1" dirty="0"/>
              <a:t>ZERO</a:t>
            </a:r>
            <a:r>
              <a:rPr lang="en-US" dirty="0"/>
              <a:t> for five years.</a:t>
            </a:r>
          </a:p>
          <a:p>
            <a:r>
              <a:rPr lang="en-US" dirty="0"/>
              <a:t>But it isn’t just the number of people with permits. It is also changes who gets the permits.</a:t>
            </a:r>
          </a:p>
        </p:txBody>
      </p:sp>
    </p:spTree>
    <p:extLst>
      <p:ext uri="{BB962C8B-B14F-4D97-AF65-F5344CB8AC3E}">
        <p14:creationId xmlns:p14="http://schemas.microsoft.com/office/powerpoint/2010/main" val="4963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A17457-3498-D594-A073-AF7496892847}"/>
              </a:ext>
            </a:extLst>
          </p:cNvPr>
          <p:cNvPicPr>
            <a:picLocks noChangeAspect="1"/>
          </p:cNvPicPr>
          <p:nvPr/>
        </p:nvPicPr>
        <p:blipFill>
          <a:blip r:embed="rId2"/>
          <a:stretch>
            <a:fillRect/>
          </a:stretch>
        </p:blipFill>
        <p:spPr>
          <a:xfrm>
            <a:off x="2365280" y="0"/>
            <a:ext cx="7461439" cy="6858000"/>
          </a:xfrm>
          <a:prstGeom prst="rect">
            <a:avLst/>
          </a:prstGeom>
        </p:spPr>
      </p:pic>
    </p:spTree>
    <p:extLst>
      <p:ext uri="{BB962C8B-B14F-4D97-AF65-F5344CB8AC3E}">
        <p14:creationId xmlns:p14="http://schemas.microsoft.com/office/powerpoint/2010/main" val="2276227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919857-2FBC-0A22-53AC-B27701C9B28E}"/>
              </a:ext>
            </a:extLst>
          </p:cNvPr>
          <p:cNvPicPr>
            <a:picLocks noChangeAspect="1"/>
          </p:cNvPicPr>
          <p:nvPr/>
        </p:nvPicPr>
        <p:blipFill>
          <a:blip r:embed="rId2"/>
          <a:stretch>
            <a:fillRect/>
          </a:stretch>
        </p:blipFill>
        <p:spPr>
          <a:xfrm>
            <a:off x="2231924" y="0"/>
            <a:ext cx="7443018" cy="6858000"/>
          </a:xfrm>
          <a:prstGeom prst="rect">
            <a:avLst/>
          </a:prstGeom>
        </p:spPr>
      </p:pic>
    </p:spTree>
    <p:extLst>
      <p:ext uri="{BB962C8B-B14F-4D97-AF65-F5344CB8AC3E}">
        <p14:creationId xmlns:p14="http://schemas.microsoft.com/office/powerpoint/2010/main" val="2568548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6956-AEFC-4B9D-EBAC-044850E0C363}"/>
              </a:ext>
            </a:extLst>
          </p:cNvPr>
          <p:cNvSpPr>
            <a:spLocks noGrp="1"/>
          </p:cNvSpPr>
          <p:nvPr>
            <p:ph type="title"/>
          </p:nvPr>
        </p:nvSpPr>
        <p:spPr>
          <a:xfrm>
            <a:off x="838200" y="365125"/>
            <a:ext cx="10515600" cy="2212705"/>
          </a:xfrm>
        </p:spPr>
        <p:txBody>
          <a:bodyPr>
            <a:noAutofit/>
          </a:bodyPr>
          <a:lstStyle/>
          <a:p>
            <a:pPr algn="ctr"/>
            <a:r>
              <a:rPr lang="en-US" sz="5400" b="1" dirty="0"/>
              <a:t>The big increases in Texas permits after the changes in permitting rules</a:t>
            </a:r>
          </a:p>
        </p:txBody>
      </p:sp>
      <p:sp>
        <p:nvSpPr>
          <p:cNvPr id="3" name="Content Placeholder 2">
            <a:extLst>
              <a:ext uri="{FF2B5EF4-FFF2-40B4-BE49-F238E27FC236}">
                <a16:creationId xmlns:a16="http://schemas.microsoft.com/office/drawing/2014/main" id="{6977B802-964B-166C-CC50-7DBAA582D390}"/>
              </a:ext>
            </a:extLst>
          </p:cNvPr>
          <p:cNvSpPr>
            <a:spLocks noGrp="1"/>
          </p:cNvSpPr>
          <p:nvPr>
            <p:ph idx="1"/>
          </p:nvPr>
        </p:nvSpPr>
        <p:spPr>
          <a:xfrm>
            <a:off x="838200" y="2714017"/>
            <a:ext cx="10515600" cy="3462946"/>
          </a:xfrm>
        </p:spPr>
        <p:txBody>
          <a:bodyPr/>
          <a:lstStyle/>
          <a:p>
            <a:r>
              <a:rPr lang="en-US" dirty="0"/>
              <a:t>Texas went from </a:t>
            </a:r>
          </a:p>
          <a:p>
            <a:r>
              <a:rPr lang="en-US" dirty="0"/>
              <a:t>656,243 in 2011</a:t>
            </a:r>
          </a:p>
          <a:p>
            <a:r>
              <a:rPr lang="en-US" dirty="0"/>
              <a:t>708,047 in 2013</a:t>
            </a:r>
          </a:p>
          <a:p>
            <a:r>
              <a:rPr lang="en-US" dirty="0"/>
              <a:t>1.15 million in 2016 </a:t>
            </a:r>
          </a:p>
          <a:p>
            <a:r>
              <a:rPr lang="en-US" dirty="0"/>
              <a:t>1.36 million in 2018</a:t>
            </a:r>
          </a:p>
          <a:p>
            <a:r>
              <a:rPr lang="en-US" dirty="0"/>
              <a:t>1.63 million in 2020</a:t>
            </a:r>
          </a:p>
          <a:p>
            <a:endParaRPr lang="en-US" dirty="0"/>
          </a:p>
        </p:txBody>
      </p:sp>
    </p:spTree>
    <p:extLst>
      <p:ext uri="{BB962C8B-B14F-4D97-AF65-F5344CB8AC3E}">
        <p14:creationId xmlns:p14="http://schemas.microsoft.com/office/powerpoint/2010/main" val="201959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4CD77-8C61-39C6-B267-5A6937BCCFF7}"/>
              </a:ext>
            </a:extLst>
          </p:cNvPr>
          <p:cNvSpPr>
            <a:spLocks noGrp="1"/>
          </p:cNvSpPr>
          <p:nvPr>
            <p:ph idx="1"/>
          </p:nvPr>
        </p:nvSpPr>
        <p:spPr/>
        <p:txBody>
          <a:bodyPr/>
          <a:lstStyle/>
          <a:p>
            <a:r>
              <a:rPr lang="en-US" b="0" i="0" u="none" strike="noStrike" dirty="0">
                <a:effectLst/>
                <a:latin typeface="Calibri" panose="020F0502020204030204" pitchFamily="34" charset="0"/>
                <a:cs typeface="Calibri" panose="020F0502020204030204" pitchFamily="34" charset="0"/>
              </a:rPr>
              <a:t>When the FBI released its numbers for 2023 in September 2024, it hid that it had revised its earlier crime data for 2021 and 2022, hiding the increase in 2022.</a:t>
            </a:r>
          </a:p>
          <a:p>
            <a:pPr lvl="1"/>
            <a:r>
              <a:rPr lang="en-US" dirty="0">
                <a:latin typeface="Calibri" panose="020F0502020204030204" pitchFamily="34" charset="0"/>
                <a:cs typeface="Calibri" panose="020F0502020204030204" pitchFamily="34" charset="0"/>
              </a:rPr>
              <a:t>No mention in the press release</a:t>
            </a:r>
          </a:p>
          <a:p>
            <a:pPr lvl="1"/>
            <a:r>
              <a:rPr lang="en-US" dirty="0">
                <a:latin typeface="Calibri" panose="020F0502020204030204" pitchFamily="34" charset="0"/>
                <a:cs typeface="Calibri" panose="020F0502020204030204" pitchFamily="34" charset="0"/>
              </a:rPr>
              <a:t>Just a one sentence footnote stating that they had revised the 2022 data</a:t>
            </a:r>
          </a:p>
          <a:p>
            <a:pPr lvl="2"/>
            <a:r>
              <a:rPr lang="en-US" dirty="0">
                <a:latin typeface="Calibri" panose="020F0502020204030204" pitchFamily="34" charset="0"/>
                <a:cs typeface="Calibri" panose="020F0502020204030204" pitchFamily="34" charset="0"/>
              </a:rPr>
              <a:t>No mention if they had increased or decreased the numbers, </a:t>
            </a:r>
          </a:p>
          <a:p>
            <a:r>
              <a:rPr lang="en-US" dirty="0">
                <a:latin typeface="Calibri" panose="020F0502020204030204" pitchFamily="34" charset="0"/>
                <a:cs typeface="Calibri" panose="020F0502020204030204" pitchFamily="34" charset="0"/>
              </a:rPr>
              <a:t>N</a:t>
            </a:r>
            <a:r>
              <a:rPr lang="en-US" b="0" i="0" u="none" strike="noStrike" dirty="0">
                <a:effectLst/>
                <a:latin typeface="Calibri" panose="020F0502020204030204" pitchFamily="34" charset="0"/>
                <a:cs typeface="Calibri" panose="020F0502020204030204" pitchFamily="34" charset="0"/>
              </a:rPr>
              <a:t>ever mentioned that the bureau had revised its violent crime for 2022 data from a 2.1 percent drop to a 4.5 percent increase, more recently 5.2 percent increase.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062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E38F-0947-2B1F-629E-79EB1BC60CC6}"/>
              </a:ext>
            </a:extLst>
          </p:cNvPr>
          <p:cNvSpPr>
            <a:spLocks noGrp="1"/>
          </p:cNvSpPr>
          <p:nvPr>
            <p:ph type="title"/>
          </p:nvPr>
        </p:nvSpPr>
        <p:spPr/>
        <p:txBody>
          <a:bodyPr>
            <a:noAutofit/>
          </a:bodyPr>
          <a:lstStyle/>
          <a:p>
            <a:pPr algn="ctr"/>
            <a:r>
              <a:rPr lang="en-US" sz="5400" b="1" dirty="0"/>
              <a:t>NY v </a:t>
            </a:r>
            <a:r>
              <a:rPr lang="en-US" sz="5400" b="1" dirty="0" err="1"/>
              <a:t>Bruen</a:t>
            </a:r>
            <a:r>
              <a:rPr lang="en-US" sz="5400" b="1" dirty="0"/>
              <a:t>: Discretionary Issuance of Concealed Handgun Permits</a:t>
            </a:r>
          </a:p>
        </p:txBody>
      </p:sp>
      <p:sp>
        <p:nvSpPr>
          <p:cNvPr id="3" name="Content Placeholder 2">
            <a:extLst>
              <a:ext uri="{FF2B5EF4-FFF2-40B4-BE49-F238E27FC236}">
                <a16:creationId xmlns:a16="http://schemas.microsoft.com/office/drawing/2014/main" id="{C4A98AE3-23FC-D4F6-6117-7F1648EDDD5F}"/>
              </a:ext>
            </a:extLst>
          </p:cNvPr>
          <p:cNvSpPr>
            <a:spLocks noGrp="1"/>
          </p:cNvSpPr>
          <p:nvPr>
            <p:ph idx="1"/>
          </p:nvPr>
        </p:nvSpPr>
        <p:spPr>
          <a:xfrm>
            <a:off x="838200" y="2104102"/>
            <a:ext cx="10515600" cy="4753897"/>
          </a:xfrm>
        </p:spPr>
        <p:txBody>
          <a:bodyPr>
            <a:normAutofit fontScale="92500" lnSpcReduction="10000"/>
          </a:bodyPr>
          <a:lstStyle/>
          <a:p>
            <a:r>
              <a:rPr lang="en-US" dirty="0"/>
              <a:t>Democrats claim that they care about women and minorities.</a:t>
            </a:r>
          </a:p>
          <a:p>
            <a:r>
              <a:rPr lang="en-US" dirty="0"/>
              <a:t>Los Angeles County</a:t>
            </a:r>
          </a:p>
          <a:p>
            <a:pPr lvl="1"/>
            <a:r>
              <a:rPr lang="en-US" sz="2800" dirty="0"/>
              <a:t>In 2013, I obtained a list of the 341 concealed-carry permit holders in Los Angeles County, California. Those getting permits list was disproportionately wealthy, politically connected, white, and male, with only 7.6 percent female, 5 percent black, 6 percent Hispanic.</a:t>
            </a:r>
          </a:p>
          <a:p>
            <a:pPr lvl="1"/>
            <a:r>
              <a:rPr lang="en-US" sz="2800" dirty="0"/>
              <a:t>By contrast, nationwide 29 percent of permit holders are women, 12 percent are blacks, which is very similar to their share of the national population.</a:t>
            </a:r>
          </a:p>
          <a:p>
            <a:pPr lvl="1"/>
            <a:r>
              <a:rPr lang="en-US" sz="2800" dirty="0"/>
              <a:t>Hispanics make up 54 percent of the population in Los Angeles County</a:t>
            </a:r>
          </a:p>
          <a:p>
            <a:r>
              <a:rPr lang="en-US" dirty="0"/>
              <a:t>New York City is very similar</a:t>
            </a:r>
          </a:p>
        </p:txBody>
      </p:sp>
    </p:spTree>
    <p:extLst>
      <p:ext uri="{BB962C8B-B14F-4D97-AF65-F5344CB8AC3E}">
        <p14:creationId xmlns:p14="http://schemas.microsoft.com/office/powerpoint/2010/main" val="3641305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838200" y="365125"/>
            <a:ext cx="10515600" cy="1325563"/>
          </a:xfrm>
          <a:prstGeom prst="rect">
            <a:avLst/>
          </a:prstGeom>
        </p:spPr>
        <p:txBody>
          <a:bodyPr/>
          <a:lstStyle>
            <a:lvl1pPr algn="ctr" defTabSz="795527">
              <a:defRPr sz="4176"/>
            </a:lvl1pPr>
          </a:lstStyle>
          <a:p>
            <a:r>
              <a:rPr b="1" dirty="0"/>
              <a:t>How to quickly pass Universal Background Checks </a:t>
            </a:r>
          </a:p>
        </p:txBody>
      </p:sp>
      <p:sp>
        <p:nvSpPr>
          <p:cNvPr id="135" name="Shape 135"/>
          <p:cNvSpPr>
            <a:spLocks noGrp="1"/>
          </p:cNvSpPr>
          <p:nvPr>
            <p:ph type="body" idx="1"/>
          </p:nvPr>
        </p:nvSpPr>
        <p:spPr>
          <a:xfrm>
            <a:off x="838200" y="1825625"/>
            <a:ext cx="10515600" cy="4351338"/>
          </a:xfrm>
          <a:prstGeom prst="rect">
            <a:avLst/>
          </a:prstGeom>
        </p:spPr>
        <p:txBody>
          <a:bodyPr>
            <a:normAutofit lnSpcReduction="10000"/>
          </a:bodyPr>
          <a:lstStyle/>
          <a:p>
            <a:pPr>
              <a:lnSpc>
                <a:spcPct val="81000"/>
              </a:lnSpc>
            </a:pPr>
            <a:r>
              <a:rPr dirty="0"/>
              <a:t>Continually called for after mass public shootings </a:t>
            </a:r>
          </a:p>
          <a:p>
            <a:pPr marL="685800" lvl="1" indent="-228600">
              <a:lnSpc>
                <a:spcPct val="81000"/>
              </a:lnSpc>
              <a:spcBef>
                <a:spcPts val="500"/>
              </a:spcBef>
              <a:defRPr sz="2400"/>
            </a:pPr>
            <a:r>
              <a:rPr dirty="0"/>
              <a:t>It would not have stopped any of the mass shootings we have seen in this century.</a:t>
            </a:r>
          </a:p>
          <a:p>
            <a:pPr>
              <a:lnSpc>
                <a:spcPct val="81000"/>
              </a:lnSpc>
            </a:pPr>
            <a:r>
              <a:rPr dirty="0"/>
              <a:t>Frequent claim is: Background checks have stopped </a:t>
            </a:r>
            <a:r>
              <a:rPr lang="en-US" dirty="0"/>
              <a:t>4</a:t>
            </a:r>
            <a:r>
              <a:rPr dirty="0"/>
              <a:t> million dangerous or prohibited people from buying guns.</a:t>
            </a:r>
          </a:p>
          <a:p>
            <a:pPr marL="685800" lvl="1" indent="-228600">
              <a:lnSpc>
                <a:spcPct val="81000"/>
              </a:lnSpc>
              <a:spcBef>
                <a:spcPts val="500"/>
              </a:spcBef>
              <a:defRPr sz="2400"/>
            </a:pPr>
            <a:r>
              <a:rPr dirty="0"/>
              <a:t>Virtually all of these false positives</a:t>
            </a:r>
          </a:p>
          <a:p>
            <a:pPr marL="685800" lvl="1" indent="-228600">
              <a:lnSpc>
                <a:spcPct val="81000"/>
              </a:lnSpc>
              <a:spcBef>
                <a:spcPts val="500"/>
              </a:spcBef>
              <a:defRPr sz="2400"/>
            </a:pPr>
            <a:r>
              <a:rPr dirty="0"/>
              <a:t>Hurts minorities</a:t>
            </a:r>
          </a:p>
          <a:p>
            <a:pPr marL="685800" lvl="1" indent="-228600">
              <a:lnSpc>
                <a:spcPct val="81000"/>
              </a:lnSpc>
              <a:spcBef>
                <a:spcPts val="500"/>
              </a:spcBef>
              <a:defRPr sz="2400"/>
            </a:pPr>
            <a:r>
              <a:rPr dirty="0"/>
              <a:t>“This incredibly high rate of false positives imposes a real burden on the most vulnerable people,” said Reagan Dunn, the first national coordinator for Project Safe Neighborhoods, a Justice Department program started in 2001 to ensure gun laws are enforced.</a:t>
            </a:r>
            <a:endParaRPr lang="en-US" dirty="0"/>
          </a:p>
          <a:p>
            <a:pPr marL="685800" lvl="1" indent="-228600">
              <a:lnSpc>
                <a:spcPct val="81000"/>
              </a:lnSpc>
              <a:spcBef>
                <a:spcPts val="500"/>
              </a:spcBef>
              <a:defRPr sz="2400"/>
            </a:pPr>
            <a:r>
              <a:rPr lang="en-US" dirty="0"/>
              <a:t>War story from within the US DOJ</a:t>
            </a:r>
            <a:r>
              <a:rPr dirty="0"/>
              <a:t> </a:t>
            </a:r>
          </a:p>
          <a:p>
            <a:pPr marL="685800" lvl="1" indent="-228600">
              <a:lnSpc>
                <a:spcPct val="81000"/>
              </a:lnSpc>
              <a:spcBef>
                <a:spcPts val="500"/>
              </a:spcBef>
              <a:defRPr sz="2400"/>
            </a:pPr>
            <a:r>
              <a:rPr dirty="0"/>
              <a:t>Easy fix</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xfrm>
            <a:off x="838200" y="481914"/>
            <a:ext cx="10515600" cy="6223686"/>
          </a:xfrm>
          <a:prstGeom prst="rect">
            <a:avLst/>
          </a:prstGeom>
        </p:spPr>
        <p:txBody>
          <a:bodyPr>
            <a:normAutofit lnSpcReduction="10000"/>
          </a:bodyPr>
          <a:lstStyle/>
          <a:p>
            <a:pPr>
              <a:lnSpc>
                <a:spcPct val="81000"/>
              </a:lnSpc>
            </a:pPr>
            <a:r>
              <a:rPr lang="en-US" dirty="0"/>
              <a:t>Cost</a:t>
            </a:r>
          </a:p>
          <a:p>
            <a:pPr>
              <a:lnSpc>
                <a:spcPct val="81000"/>
              </a:lnSpc>
            </a:pPr>
            <a:endParaRPr dirty="0"/>
          </a:p>
          <a:p>
            <a:pPr marL="685800" lvl="1" indent="-228600">
              <a:lnSpc>
                <a:spcPct val="81000"/>
              </a:lnSpc>
              <a:spcBef>
                <a:spcPts val="500"/>
              </a:spcBef>
              <a:defRPr sz="2400"/>
            </a:pPr>
            <a:r>
              <a:rPr dirty="0"/>
              <a:t>In Washington, DC, background checks on private gun transfers cost $125. In New York City, it costs $125</a:t>
            </a:r>
            <a:r>
              <a:rPr lang="en-US" dirty="0"/>
              <a:t> to $225</a:t>
            </a:r>
            <a:r>
              <a:rPr dirty="0"/>
              <a:t>.</a:t>
            </a:r>
            <a:r>
              <a:rPr lang="en-US" dirty="0"/>
              <a:t> Oregon is fairly inexpensive with an average of $56.</a:t>
            </a:r>
          </a:p>
          <a:p>
            <a:pPr marL="685800" lvl="1" indent="-228600">
              <a:lnSpc>
                <a:spcPct val="81000"/>
              </a:lnSpc>
              <a:spcBef>
                <a:spcPts val="500"/>
              </a:spcBef>
              <a:defRPr sz="2400"/>
            </a:pPr>
            <a:r>
              <a:rPr lang="en-US" dirty="0"/>
              <a:t>California is an outlier on the cost at $20 because it is imposed as a price control, which is used to help put gun dealers out of business.</a:t>
            </a:r>
            <a:endParaRPr dirty="0"/>
          </a:p>
          <a:p>
            <a:pPr marL="685800" lvl="1" indent="-228600">
              <a:lnSpc>
                <a:spcPct val="81000"/>
              </a:lnSpc>
              <a:spcBef>
                <a:spcPts val="500"/>
              </a:spcBef>
              <a:defRPr sz="2400"/>
            </a:pPr>
            <a:r>
              <a:rPr dirty="0"/>
              <a:t>Democrats who think that voter ID laws are unfairly onerous for poor minorities ought to appreciate the obstacles presented by background check fees </a:t>
            </a:r>
          </a:p>
          <a:p>
            <a:pPr marL="685800" lvl="1" indent="-228600">
              <a:lnSpc>
                <a:spcPct val="81000"/>
              </a:lnSpc>
              <a:spcBef>
                <a:spcPts val="500"/>
              </a:spcBef>
              <a:defRPr sz="2400"/>
            </a:pPr>
            <a:r>
              <a:rPr dirty="0"/>
              <a:t>Discriminatory against the very people who need guns the most for self-defense</a:t>
            </a:r>
          </a:p>
          <a:p>
            <a:pPr marL="685800" lvl="1" indent="-228600">
              <a:lnSpc>
                <a:spcPct val="81000"/>
              </a:lnSpc>
              <a:spcBef>
                <a:spcPts val="500"/>
              </a:spcBef>
              <a:defRPr sz="2400"/>
            </a:pPr>
            <a:r>
              <a:rPr dirty="0"/>
              <a:t>If you </a:t>
            </a:r>
            <a:r>
              <a:rPr lang="en-US" dirty="0"/>
              <a:t>believe that background checks reduce crime </a:t>
            </a:r>
            <a:r>
              <a:rPr dirty="0"/>
              <a:t>want to encourage people to do these background checks on private transfers, why would you make them pay a tax to do it?</a:t>
            </a:r>
            <a:endParaRPr lang="en-US" dirty="0"/>
          </a:p>
          <a:p>
            <a:pPr marL="685800" lvl="1" indent="-228600">
              <a:lnSpc>
                <a:spcPct val="81000"/>
              </a:lnSpc>
              <a:spcBef>
                <a:spcPts val="500"/>
              </a:spcBef>
              <a:defRPr sz="2400"/>
            </a:pPr>
            <a:r>
              <a:rPr lang="en-US" dirty="0"/>
              <a:t>If you believe that background checks reduce crime, they reduce them for everyone</a:t>
            </a:r>
            <a:endParaRPr dirty="0"/>
          </a:p>
          <a:p>
            <a:pPr marL="685800" lvl="1" indent="-228600">
              <a:lnSpc>
                <a:spcPct val="81000"/>
              </a:lnSpc>
              <a:spcBef>
                <a:spcPts val="500"/>
              </a:spcBef>
              <a:defRPr sz="2400"/>
            </a:pPr>
            <a:r>
              <a:rPr dirty="0"/>
              <a:t>Simple fix – if you believe that this reduces crime for everyone, then everyone should pay for it.</a:t>
            </a:r>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F8D3-6C3A-B286-2A70-A92D70BD2D07}"/>
              </a:ext>
            </a:extLst>
          </p:cNvPr>
          <p:cNvSpPr>
            <a:spLocks noGrp="1"/>
          </p:cNvSpPr>
          <p:nvPr>
            <p:ph type="title"/>
          </p:nvPr>
        </p:nvSpPr>
        <p:spPr/>
        <p:txBody>
          <a:bodyPr>
            <a:noAutofit/>
          </a:bodyPr>
          <a:lstStyle/>
          <a:p>
            <a:pPr algn="ctr"/>
            <a:r>
              <a:rPr lang="en-US" sz="4800" b="1" dirty="0"/>
              <a:t>Other restrictions that disproportionately harm poor people</a:t>
            </a:r>
          </a:p>
        </p:txBody>
      </p:sp>
      <p:sp>
        <p:nvSpPr>
          <p:cNvPr id="3" name="Content Placeholder 2">
            <a:extLst>
              <a:ext uri="{FF2B5EF4-FFF2-40B4-BE49-F238E27FC236}">
                <a16:creationId xmlns:a16="http://schemas.microsoft.com/office/drawing/2014/main" id="{67738AFA-2A62-8169-B074-530413674759}"/>
              </a:ext>
            </a:extLst>
          </p:cNvPr>
          <p:cNvSpPr>
            <a:spLocks noGrp="1"/>
          </p:cNvSpPr>
          <p:nvPr>
            <p:ph idx="1"/>
          </p:nvPr>
        </p:nvSpPr>
        <p:spPr/>
        <p:txBody>
          <a:bodyPr/>
          <a:lstStyle/>
          <a:p>
            <a:r>
              <a:rPr lang="en-US" dirty="0"/>
              <a:t>Even before the changes over the last year, many heavily Democratic places such as Illinois and New York that ban carrying permitted concealed handguns on public transportation.</a:t>
            </a:r>
          </a:p>
          <a:p>
            <a:r>
              <a:rPr lang="en-US" dirty="0"/>
              <a:t>Bans on guns in public housing.</a:t>
            </a:r>
          </a:p>
        </p:txBody>
      </p:sp>
    </p:spTree>
    <p:extLst>
      <p:ext uri="{BB962C8B-B14F-4D97-AF65-F5344CB8AC3E}">
        <p14:creationId xmlns:p14="http://schemas.microsoft.com/office/powerpoint/2010/main" val="2434131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838200" y="365125"/>
            <a:ext cx="10515600" cy="1325563"/>
          </a:xfrm>
          <a:prstGeom prst="rect">
            <a:avLst/>
          </a:prstGeom>
        </p:spPr>
        <p:txBody>
          <a:bodyPr/>
          <a:lstStyle>
            <a:lvl1pPr algn="ctr">
              <a:defRPr sz="4800"/>
            </a:lvl1pPr>
          </a:lstStyle>
          <a:p>
            <a:r>
              <a:t>Survey of Academic Researchers </a:t>
            </a:r>
          </a:p>
        </p:txBody>
      </p:sp>
      <p:sp>
        <p:nvSpPr>
          <p:cNvPr id="140" name="Shape 140"/>
          <p:cNvSpPr>
            <a:spLocks noGrp="1"/>
          </p:cNvSpPr>
          <p:nvPr>
            <p:ph type="body" idx="1"/>
          </p:nvPr>
        </p:nvSpPr>
        <p:spPr>
          <a:xfrm>
            <a:off x="838200" y="1825625"/>
            <a:ext cx="10515600" cy="4351338"/>
          </a:xfrm>
          <a:prstGeom prst="rect">
            <a:avLst/>
          </a:prstGeom>
        </p:spPr>
        <p:txBody>
          <a:bodyPr/>
          <a:lstStyle/>
          <a:p>
            <a:pPr marL="214884" indent="-214884" defTabSz="859536">
              <a:spcBef>
                <a:spcPts val="900"/>
              </a:spcBef>
              <a:defRPr sz="3008"/>
            </a:pPr>
            <a:r>
              <a:t>Academic researchers broadly think that eliminating gun-free zones, such as where the attack in San Bernardino occurred, is a promising policy change that could save lives.</a:t>
            </a:r>
          </a:p>
          <a:p>
            <a:pPr marL="214884" indent="-214884" defTabSz="859536">
              <a:spcBef>
                <a:spcPts val="900"/>
              </a:spcBef>
              <a:defRPr sz="3008"/>
            </a:pPr>
            <a:r>
              <a:t>Criminologists and economists are the most interested in that solution, while public health researchers tend to favor traditional gun control methods. But outside of economists who favor eliminating gun-free zones, none of the groups are significantly above the midpoint (5.5) in supporting any type of gun control.</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proposal&#10;&#10;AI-generated content may be incorrect.">
            <a:extLst>
              <a:ext uri="{FF2B5EF4-FFF2-40B4-BE49-F238E27FC236}">
                <a16:creationId xmlns:a16="http://schemas.microsoft.com/office/drawing/2014/main" id="{89C72ECD-09D5-EDA1-C483-1A80264E781C}"/>
              </a:ext>
            </a:extLst>
          </p:cNvPr>
          <p:cNvPicPr>
            <a:picLocks noChangeAspect="1"/>
          </p:cNvPicPr>
          <p:nvPr/>
        </p:nvPicPr>
        <p:blipFill>
          <a:blip r:embed="rId2"/>
          <a:stretch>
            <a:fillRect/>
          </a:stretch>
        </p:blipFill>
        <p:spPr>
          <a:xfrm>
            <a:off x="449558" y="-1"/>
            <a:ext cx="11585283" cy="6720289"/>
          </a:xfrm>
          <a:prstGeom prst="rect">
            <a:avLst/>
          </a:prstGeom>
        </p:spPr>
      </p:pic>
    </p:spTree>
    <p:extLst>
      <p:ext uri="{BB962C8B-B14F-4D97-AF65-F5344CB8AC3E}">
        <p14:creationId xmlns:p14="http://schemas.microsoft.com/office/powerpoint/2010/main" val="316658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blue bars with red text&#10;&#10;AI-generated content may be incorrect.">
            <a:extLst>
              <a:ext uri="{FF2B5EF4-FFF2-40B4-BE49-F238E27FC236}">
                <a16:creationId xmlns:a16="http://schemas.microsoft.com/office/drawing/2014/main" id="{14446E00-3829-AEE9-D5B3-7B09BA64C9B9}"/>
              </a:ext>
            </a:extLst>
          </p:cNvPr>
          <p:cNvPicPr>
            <a:picLocks noChangeAspect="1"/>
          </p:cNvPicPr>
          <p:nvPr/>
        </p:nvPicPr>
        <p:blipFill>
          <a:blip r:embed="rId3"/>
          <a:stretch>
            <a:fillRect/>
          </a:stretch>
        </p:blipFill>
        <p:spPr>
          <a:xfrm>
            <a:off x="960819" y="0"/>
            <a:ext cx="10416210" cy="6758609"/>
          </a:xfrm>
          <a:prstGeom prst="rect">
            <a:avLst/>
          </a:prstGeom>
        </p:spPr>
      </p:pic>
    </p:spTree>
    <p:extLst>
      <p:ext uri="{BB962C8B-B14F-4D97-AF65-F5344CB8AC3E}">
        <p14:creationId xmlns:p14="http://schemas.microsoft.com/office/powerpoint/2010/main" val="329923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DBD4-1A39-A38C-08DE-031C006DE88D}"/>
              </a:ext>
            </a:extLst>
          </p:cNvPr>
          <p:cNvSpPr>
            <a:spLocks noGrp="1"/>
          </p:cNvSpPr>
          <p:nvPr>
            <p:ph type="title"/>
          </p:nvPr>
        </p:nvSpPr>
        <p:spPr/>
        <p:txBody>
          <a:bodyPr/>
          <a:lstStyle/>
          <a:p>
            <a:pPr algn="ctr"/>
            <a:r>
              <a:rPr lang="en-US" b="1" dirty="0"/>
              <a:t>When the Change was Discovered the FBI wouldn’t clearly admit it</a:t>
            </a:r>
          </a:p>
        </p:txBody>
      </p:sp>
      <p:sp>
        <p:nvSpPr>
          <p:cNvPr id="3" name="Content Placeholder 2">
            <a:extLst>
              <a:ext uri="{FF2B5EF4-FFF2-40B4-BE49-F238E27FC236}">
                <a16:creationId xmlns:a16="http://schemas.microsoft.com/office/drawing/2014/main" id="{E26F0532-C5D5-929A-1AC0-C27C2A9DF2FF}"/>
              </a:ext>
            </a:extLst>
          </p:cNvPr>
          <p:cNvSpPr>
            <a:spLocks noGrp="1"/>
          </p:cNvSpPr>
          <p:nvPr>
            <p:ph idx="1"/>
          </p:nvPr>
        </p:nvSpPr>
        <p:spPr/>
        <p:txBody>
          <a:bodyPr/>
          <a:lstStyle/>
          <a:p>
            <a:r>
              <a:rPr lang="en-US" b="0" i="0" u="none" strike="noStrike" dirty="0">
                <a:effectLst/>
                <a:latin typeface="Calibri" panose="020F0502020204030204" pitchFamily="34" charset="0"/>
                <a:cs typeface="Calibri" panose="020F0502020204030204" pitchFamily="34" charset="0"/>
              </a:rPr>
              <a:t>The FBI never explained the reason for the changed numbers in 2022 in their report nor in their responses to the media. </a:t>
            </a:r>
          </a:p>
          <a:p>
            <a:r>
              <a:rPr lang="en-US" b="0" i="0" u="none" strike="noStrike" dirty="0">
                <a:effectLst/>
                <a:latin typeface="Calibri" panose="020F0502020204030204" pitchFamily="34" charset="0"/>
                <a:cs typeface="Calibri" panose="020F0502020204030204" pitchFamily="34" charset="0"/>
              </a:rPr>
              <a:t>A former editor for USA Today, David </a:t>
            </a:r>
            <a:r>
              <a:rPr lang="en-US" b="0" i="0" u="none" strike="noStrike" dirty="0" err="1">
                <a:effectLst/>
                <a:latin typeface="Calibri" panose="020F0502020204030204" pitchFamily="34" charset="0"/>
                <a:cs typeface="Calibri" panose="020F0502020204030204" pitchFamily="34" charset="0"/>
              </a:rPr>
              <a:t>Mastio</a:t>
            </a:r>
            <a:r>
              <a:rPr lang="en-US" b="0" i="0" u="none" strike="noStrike" dirty="0">
                <a:effectLst/>
                <a:latin typeface="Calibri" panose="020F0502020204030204" pitchFamily="34" charset="0"/>
                <a:cs typeface="Calibri" panose="020F0502020204030204" pitchFamily="34" charset="0"/>
              </a:rPr>
              <a:t>, wrote about the FBI’s response to his inquiry about the changed data: “Here’s what I’ve learned in decades of covering Washington: When bad news is false, agency press people go out of their way to make it crystal clear that reports are definitely not true. When bad news is true, agency press people spew a wall of fog and bury you under an avalanche of distractions or in this case, contradictions.”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425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4845-1E7C-3FAF-FD62-CF52E8F11F80}"/>
              </a:ext>
            </a:extLst>
          </p:cNvPr>
          <p:cNvSpPr>
            <a:spLocks noGrp="1"/>
          </p:cNvSpPr>
          <p:nvPr>
            <p:ph type="title"/>
          </p:nvPr>
        </p:nvSpPr>
        <p:spPr>
          <a:xfrm>
            <a:off x="838200" y="179774"/>
            <a:ext cx="10515600" cy="1325563"/>
          </a:xfrm>
        </p:spPr>
        <p:txBody>
          <a:bodyPr>
            <a:normAutofit/>
          </a:bodyPr>
          <a:lstStyle/>
          <a:p>
            <a:pPr algn="ctr"/>
            <a:r>
              <a:rPr lang="en-US" b="1" dirty="0"/>
              <a:t>Note Even the FBI Data isn’t The Whole Story: National Crime Victimization Survey</a:t>
            </a:r>
          </a:p>
        </p:txBody>
      </p:sp>
      <p:sp>
        <p:nvSpPr>
          <p:cNvPr id="3" name="Content Placeholder 2">
            <a:extLst>
              <a:ext uri="{FF2B5EF4-FFF2-40B4-BE49-F238E27FC236}">
                <a16:creationId xmlns:a16="http://schemas.microsoft.com/office/drawing/2014/main" id="{7BF62660-A69E-DEBF-F5F7-2185C5C3121B}"/>
              </a:ext>
            </a:extLst>
          </p:cNvPr>
          <p:cNvSpPr>
            <a:spLocks noGrp="1"/>
          </p:cNvSpPr>
          <p:nvPr>
            <p:ph idx="1"/>
          </p:nvPr>
        </p:nvSpPr>
        <p:spPr>
          <a:xfrm>
            <a:off x="584887" y="1649027"/>
            <a:ext cx="11022226" cy="5029199"/>
          </a:xfrm>
        </p:spPr>
        <p:txBody>
          <a:bodyPr>
            <a:noAutofit/>
          </a:bodyPr>
          <a:lstStyle/>
          <a:p>
            <a:r>
              <a:rPr lang="en-US" sz="3200" b="0" i="0" u="none" strike="noStrike" dirty="0">
                <a:effectLst/>
                <a:latin typeface="Calibri" panose="020F0502020204030204" pitchFamily="34" charset="0"/>
                <a:cs typeface="Calibri" panose="020F0502020204030204" pitchFamily="34" charset="0"/>
              </a:rPr>
              <a:t>NCVS measures Total Crime, FBI measures reported crime</a:t>
            </a:r>
          </a:p>
          <a:p>
            <a:pPr lvl="1"/>
            <a:r>
              <a:rPr lang="en-US" sz="3200" b="0" i="0" u="none" strike="noStrike" dirty="0">
                <a:effectLst/>
                <a:latin typeface="Calibri" panose="020F0502020204030204" pitchFamily="34" charset="0"/>
                <a:cs typeface="Calibri" panose="020F0502020204030204" pitchFamily="34" charset="0"/>
              </a:rPr>
              <a:t>Why differences: Arrest rates, More difficult to report crime</a:t>
            </a:r>
          </a:p>
          <a:p>
            <a:r>
              <a:rPr lang="en-US" sz="3200" b="0" i="0" u="none" strike="noStrike" dirty="0">
                <a:effectLst/>
                <a:latin typeface="Calibri" panose="020F0502020204030204" pitchFamily="34" charset="0"/>
                <a:cs typeface="Calibri" panose="020F0502020204030204" pitchFamily="34" charset="0"/>
              </a:rPr>
              <a:t>During the Biden administration, total serious violent crime (rape, robbery, and aggravated assault), the categories that correspond to the FBI’s measure of violent crime, soared. </a:t>
            </a:r>
          </a:p>
          <a:p>
            <a:r>
              <a:rPr lang="en-US" sz="3200" b="0" i="0" u="none" strike="noStrike" dirty="0">
                <a:effectLst/>
                <a:latin typeface="Calibri" panose="020F0502020204030204" pitchFamily="34" charset="0"/>
                <a:cs typeface="Calibri" panose="020F0502020204030204" pitchFamily="34" charset="0"/>
              </a:rPr>
              <a:t>Total violent crime was 59% higher. </a:t>
            </a:r>
          </a:p>
          <a:p>
            <a:r>
              <a:rPr lang="en-US" sz="3200" b="0" i="0" u="none" strike="noStrike" dirty="0">
                <a:effectLst/>
                <a:latin typeface="Calibri" panose="020F0502020204030204" pitchFamily="34" charset="0"/>
                <a:cs typeface="Calibri" panose="020F0502020204030204" pitchFamily="34" charset="0"/>
              </a:rPr>
              <a:t>Rapes were up 38%, robbery 67%,aggravated assault 62%.</a:t>
            </a:r>
          </a:p>
          <a:p>
            <a:r>
              <a:rPr lang="en-US" sz="3200" b="0" i="0" u="none" strike="noStrike" dirty="0">
                <a:effectLst/>
                <a:latin typeface="Calibri" panose="020F0502020204030204" pitchFamily="34" charset="0"/>
                <a:cs typeface="Calibri" panose="020F0502020204030204" pitchFamily="34" charset="0"/>
              </a:rPr>
              <a:t>By far the largest percentage increases over any </a:t>
            </a:r>
            <a:r>
              <a:rPr lang="en-US" sz="3200" dirty="0">
                <a:latin typeface="Calibri" panose="020F0502020204030204" pitchFamily="34" charset="0"/>
                <a:cs typeface="Calibri" panose="020F0502020204030204" pitchFamily="34" charset="0"/>
              </a:rPr>
              <a:t>four</a:t>
            </a:r>
            <a:r>
              <a:rPr lang="en-US" sz="3200" b="0" i="0" u="none" strike="noStrike" dirty="0">
                <a:effectLst/>
                <a:latin typeface="Calibri" panose="020F0502020204030204" pitchFamily="34" charset="0"/>
                <a:cs typeface="Calibri" panose="020F0502020204030204" pitchFamily="34" charset="0"/>
              </a:rPr>
              <a:t>-year period on record, more than doubling the previous record.</a:t>
            </a:r>
          </a:p>
          <a:p>
            <a:r>
              <a:rPr lang="en-US" sz="3200" dirty="0">
                <a:latin typeface="Calibri" panose="020F0502020204030204" pitchFamily="34" charset="0"/>
                <a:cs typeface="Calibri" panose="020F0502020204030204" pitchFamily="34" charset="0"/>
              </a:rPr>
              <a:t>Violent Crime fell by 15 percent during Trump administration.</a:t>
            </a:r>
          </a:p>
        </p:txBody>
      </p:sp>
    </p:spTree>
    <p:extLst>
      <p:ext uri="{BB962C8B-B14F-4D97-AF65-F5344CB8AC3E}">
        <p14:creationId xmlns:p14="http://schemas.microsoft.com/office/powerpoint/2010/main" val="35435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number of violent crime&#10;&#10;AI-generated content may be incorrect.">
            <a:extLst>
              <a:ext uri="{FF2B5EF4-FFF2-40B4-BE49-F238E27FC236}">
                <a16:creationId xmlns:a16="http://schemas.microsoft.com/office/drawing/2014/main" id="{E7C1A4D6-522D-A784-3163-C5E97FDCA599}"/>
              </a:ext>
            </a:extLst>
          </p:cNvPr>
          <p:cNvPicPr>
            <a:picLocks noChangeAspect="1"/>
          </p:cNvPicPr>
          <p:nvPr/>
        </p:nvPicPr>
        <p:blipFill>
          <a:blip r:embed="rId2"/>
          <a:stretch>
            <a:fillRect/>
          </a:stretch>
        </p:blipFill>
        <p:spPr>
          <a:xfrm>
            <a:off x="196103" y="0"/>
            <a:ext cx="11799796" cy="6858000"/>
          </a:xfrm>
          <a:prstGeom prst="rect">
            <a:avLst/>
          </a:prstGeom>
        </p:spPr>
      </p:pic>
    </p:spTree>
    <p:extLst>
      <p:ext uri="{BB962C8B-B14F-4D97-AF65-F5344CB8AC3E}">
        <p14:creationId xmlns:p14="http://schemas.microsoft.com/office/powerpoint/2010/main" val="10114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4C23-644D-ED05-0CAA-BA544E90A8D8}"/>
              </a:ext>
            </a:extLst>
          </p:cNvPr>
          <p:cNvSpPr>
            <a:spLocks noGrp="1"/>
          </p:cNvSpPr>
          <p:nvPr>
            <p:ph type="title"/>
          </p:nvPr>
        </p:nvSpPr>
        <p:spPr/>
        <p:txBody>
          <a:bodyPr/>
          <a:lstStyle/>
          <a:p>
            <a:pPr algn="ctr"/>
            <a:r>
              <a:rPr lang="en-US" b="1">
                <a:latin typeface="Calibri" panose="020F0502020204030204" pitchFamily="34" charset="0"/>
                <a:cs typeface="Calibri" panose="020F0502020204030204" pitchFamily="34" charset="0"/>
              </a:rPr>
              <a:t>Errors in the FBI Active Shooting Reports</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92A2F7A-2330-7D5F-9A73-14FC194597D0}"/>
              </a:ext>
            </a:extLst>
          </p:cNvPr>
          <p:cNvSpPr>
            <a:spLocks noGrp="1"/>
          </p:cNvSpPr>
          <p:nvPr>
            <p:ph idx="1"/>
          </p:nvPr>
        </p:nvSpPr>
        <p:spPr>
          <a:xfrm>
            <a:off x="838200" y="1556951"/>
            <a:ext cx="10515600" cy="5103341"/>
          </a:xfrm>
        </p:spPr>
        <p:txBody>
          <a:bodyPr>
            <a:normAutofit fontScale="92500" lnSpcReduction="10000"/>
          </a:bodyPr>
          <a:lstStyle/>
          <a:p>
            <a:r>
              <a:rPr lang="en-US" dirty="0">
                <a:latin typeface="Calibri" panose="020F0502020204030204" pitchFamily="34" charset="0"/>
                <a:cs typeface="Calibri" panose="020F0502020204030204" pitchFamily="34" charset="0"/>
              </a:rPr>
              <a:t>Until January 2021, I worked in the U.S. Department of Justice as the senior advisor for research and statistics in the Office of Justice Programs, and part of my job was to evaluate the FBI’s active shooting reports.</a:t>
            </a:r>
          </a:p>
          <a:p>
            <a:pPr lvl="1"/>
            <a:r>
              <a:rPr lang="en-US" dirty="0">
                <a:latin typeface="Calibri" panose="020F0502020204030204" pitchFamily="34" charset="0"/>
                <a:cs typeface="Calibri" panose="020F0502020204030204" pitchFamily="34" charset="0"/>
              </a:rPr>
              <a:t>Define</a:t>
            </a:r>
          </a:p>
          <a:p>
            <a:r>
              <a:rPr lang="en-US" dirty="0">
                <a:latin typeface="Calibri" panose="020F0502020204030204" pitchFamily="34" charset="0"/>
                <a:cs typeface="Calibri" panose="020F0502020204030204" pitchFamily="34" charset="0"/>
              </a:rPr>
              <a:t>While the FBI includes cases where civilians stop active shooters, the news media frequently relies on the limited number of these cases to argue that such interventions are rare. Headlines illustrate this framing: “</a:t>
            </a:r>
            <a:r>
              <a:rPr lang="en-US" dirty="0">
                <a:latin typeface="Calibri" panose="020F0502020204030204" pitchFamily="34" charset="0"/>
                <a:cs typeface="Calibri" panose="020F0502020204030204" pitchFamily="34" charset="0"/>
                <a:hlinkClick r:id="rId2"/>
              </a:rPr>
              <a:t>Rare in US for an active shooter to be stopped by bystander</a:t>
            </a:r>
            <a:r>
              <a:rPr lang="en-US" dirty="0">
                <a:latin typeface="Calibri" panose="020F0502020204030204" pitchFamily="34" charset="0"/>
                <a:cs typeface="Calibri" panose="020F0502020204030204" pitchFamily="34" charset="0"/>
              </a:rPr>
              <a:t>” (Associated Press); “</a:t>
            </a:r>
            <a:r>
              <a:rPr lang="en-US" dirty="0">
                <a:latin typeface="Calibri" panose="020F0502020204030204" pitchFamily="34" charset="0"/>
                <a:cs typeface="Calibri" panose="020F0502020204030204" pitchFamily="34" charset="0"/>
                <a:hlinkClick r:id="rId3"/>
              </a:rPr>
              <a:t>Rampage in Indiana a rare instance of armed civilian ending mass shooting</a:t>
            </a:r>
            <a:r>
              <a:rPr lang="en-US" dirty="0">
                <a:latin typeface="Calibri" panose="020F0502020204030204" pitchFamily="34" charset="0"/>
                <a:cs typeface="Calibri" panose="020F0502020204030204" pitchFamily="34" charset="0"/>
              </a:rPr>
              <a:t>” (Washington Post); and “</a:t>
            </a:r>
            <a:r>
              <a:rPr lang="en-US" dirty="0">
                <a:latin typeface="Calibri" panose="020F0502020204030204" pitchFamily="34" charset="0"/>
                <a:cs typeface="Calibri" panose="020F0502020204030204" pitchFamily="34" charset="0"/>
                <a:hlinkClick r:id="rId4"/>
              </a:rPr>
              <a:t>After Indiana mall shooting, one hero but no lasting solution to gun violence</a:t>
            </a:r>
            <a:r>
              <a:rPr lang="en-US" dirty="0">
                <a:latin typeface="Calibri" panose="020F0502020204030204" pitchFamily="34" charset="0"/>
                <a:cs typeface="Calibri" panose="020F0502020204030204" pitchFamily="34" charset="0"/>
              </a:rPr>
              <a:t>” (New York Times).</a:t>
            </a:r>
          </a:p>
          <a:p>
            <a:r>
              <a:rPr lang="en-US" dirty="0">
                <a:latin typeface="Calibri" panose="020F0502020204030204" pitchFamily="34" charset="0"/>
                <a:cs typeface="Calibri" panose="020F0502020204030204" pitchFamily="34" charset="0"/>
              </a:rPr>
              <a:t>Discovered the FBI either missed or misidentified many cases of civilians using guns to stop active shootings.</a:t>
            </a:r>
          </a:p>
          <a:p>
            <a:r>
              <a:rPr lang="en-US" b="1" dirty="0">
                <a:solidFill>
                  <a:srgbClr val="FF0000"/>
                </a:solidFill>
                <a:latin typeface="Calibri" panose="020F0502020204030204" pitchFamily="34" charset="0"/>
                <a:cs typeface="Calibri" panose="020F0502020204030204" pitchFamily="34" charset="0"/>
              </a:rPr>
              <a:t>https://</a:t>
            </a:r>
            <a:r>
              <a:rPr lang="en-US" b="1" dirty="0" err="1">
                <a:solidFill>
                  <a:srgbClr val="FF0000"/>
                </a:solidFill>
                <a:latin typeface="Calibri" panose="020F0502020204030204" pitchFamily="34" charset="0"/>
                <a:cs typeface="Calibri" panose="020F0502020204030204" pitchFamily="34" charset="0"/>
              </a:rPr>
              <a:t>tinyurl.com</a:t>
            </a:r>
            <a:r>
              <a:rPr lang="en-US" b="1" dirty="0">
                <a:solidFill>
                  <a:srgbClr val="FF0000"/>
                </a:solidFill>
                <a:latin typeface="Calibri" panose="020F0502020204030204" pitchFamily="34" charset="0"/>
                <a:cs typeface="Calibri" panose="020F0502020204030204" pitchFamily="34" charset="0"/>
              </a:rPr>
              <a:t>/</a:t>
            </a:r>
            <a:r>
              <a:rPr lang="en-US" b="1" dirty="0" err="1">
                <a:solidFill>
                  <a:srgbClr val="FF0000"/>
                </a:solidFill>
                <a:latin typeface="Calibri" panose="020F0502020204030204" pitchFamily="34" charset="0"/>
                <a:cs typeface="Calibri" panose="020F0502020204030204" pitchFamily="34" charset="0"/>
              </a:rPr>
              <a:t>FBIMissedActiveShootings</a:t>
            </a:r>
            <a:endParaRPr 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45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crime prevention research center&#10;&#10;AI-generated content may be incorrect.">
            <a:extLst>
              <a:ext uri="{FF2B5EF4-FFF2-40B4-BE49-F238E27FC236}">
                <a16:creationId xmlns:a16="http://schemas.microsoft.com/office/drawing/2014/main" id="{F021DAF7-257F-84BB-AB89-8AEC441F0B3C}"/>
              </a:ext>
            </a:extLst>
          </p:cNvPr>
          <p:cNvPicPr>
            <a:picLocks noChangeAspect="1"/>
          </p:cNvPicPr>
          <p:nvPr/>
        </p:nvPicPr>
        <p:blipFill>
          <a:blip r:embed="rId2"/>
          <a:stretch>
            <a:fillRect/>
          </a:stretch>
        </p:blipFill>
        <p:spPr>
          <a:xfrm>
            <a:off x="80019" y="172278"/>
            <a:ext cx="12093163" cy="6546574"/>
          </a:xfrm>
          <a:prstGeom prst="rect">
            <a:avLst/>
          </a:prstGeom>
        </p:spPr>
      </p:pic>
    </p:spTree>
    <p:extLst>
      <p:ext uri="{BB962C8B-B14F-4D97-AF65-F5344CB8AC3E}">
        <p14:creationId xmlns:p14="http://schemas.microsoft.com/office/powerpoint/2010/main" val="1920932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2043</TotalTime>
  <Words>2244</Words>
  <Application>Microsoft Macintosh PowerPoint</Application>
  <PresentationFormat>Widescreen</PresentationFormat>
  <Paragraphs>136</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Aptos Display</vt:lpstr>
      <vt:lpstr>Arial</vt:lpstr>
      <vt:lpstr>Calibri</vt:lpstr>
      <vt:lpstr>Open Sans</vt:lpstr>
      <vt:lpstr>Office Theme</vt:lpstr>
      <vt:lpstr>The FBI Crime Data is a Mess</vt:lpstr>
      <vt:lpstr>Impact on the 2024 Election: FBI’s estimates of reported crime for 2022</vt:lpstr>
      <vt:lpstr>PowerPoint Presentation</vt:lpstr>
      <vt:lpstr>PowerPoint Presentation</vt:lpstr>
      <vt:lpstr>When the Change was Discovered the FBI wouldn’t clearly admit it</vt:lpstr>
      <vt:lpstr>Note Even the FBI Data isn’t The Whole Story: National Crime Victimization Survey</vt:lpstr>
      <vt:lpstr>PowerPoint Presentation</vt:lpstr>
      <vt:lpstr>Errors in the FBI Active Shooting Reports</vt:lpstr>
      <vt:lpstr>PowerPoint Presentation</vt:lpstr>
      <vt:lpstr>PowerPoint Presentation</vt:lpstr>
      <vt:lpstr>FBI Response to Media Questions</vt:lpstr>
      <vt:lpstr>Summary</vt:lpstr>
      <vt:lpstr>New Research Comparing Civilians and Police stopping Active Shooting Attacks</vt:lpstr>
      <vt:lpstr>Centers for Disease Control (CDC), under the Biden administration suppressed data</vt:lpstr>
      <vt:lpstr>War Story</vt:lpstr>
      <vt:lpstr>Other Points</vt:lpstr>
      <vt:lpstr>Mass Public Shootings</vt:lpstr>
      <vt:lpstr>PowerPoint Presentation</vt:lpstr>
      <vt:lpstr>Video would be here, but too large to download on website.</vt:lpstr>
      <vt:lpstr>How gun control laws disarm the poor and minorities who most need protection</vt:lpstr>
      <vt:lpstr>Why violent crime has soared over the last few years isn’t a mystery</vt:lpstr>
      <vt:lpstr>PowerPoint Presentation</vt:lpstr>
      <vt:lpstr>How concentrated murders are in the US</vt:lpstr>
      <vt:lpstr>PowerPoint Presentation</vt:lpstr>
      <vt:lpstr>Who benefits the most from owning guns?</vt:lpstr>
      <vt:lpstr>How costs affect gun ownership: The example of concealed handgun permits</vt:lpstr>
      <vt:lpstr>PowerPoint Presentation</vt:lpstr>
      <vt:lpstr>PowerPoint Presentation</vt:lpstr>
      <vt:lpstr>The big increases in Texas permits after the changes in permitting rules</vt:lpstr>
      <vt:lpstr>NY v Bruen: Discretionary Issuance of Concealed Handgun Permits</vt:lpstr>
      <vt:lpstr>How to quickly pass Universal Background Checks </vt:lpstr>
      <vt:lpstr>PowerPoint Presentation</vt:lpstr>
      <vt:lpstr>Other restrictions that disproportionately harm poor people</vt:lpstr>
      <vt:lpstr>Survey of Academic Researchers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Lott</dc:creator>
  <cp:lastModifiedBy>John Lott</cp:lastModifiedBy>
  <cp:revision>24</cp:revision>
  <dcterms:created xsi:type="dcterms:W3CDTF">2025-04-24T02:55:30Z</dcterms:created>
  <dcterms:modified xsi:type="dcterms:W3CDTF">2025-10-31T16:00:18Z</dcterms:modified>
</cp:coreProperties>
</file>