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64" r:id="rId2"/>
    <p:sldId id="270" r:id="rId3"/>
    <p:sldId id="277" r:id="rId4"/>
    <p:sldId id="257" r:id="rId5"/>
    <p:sldId id="265" r:id="rId6"/>
    <p:sldId id="269" r:id="rId7"/>
    <p:sldId id="272" r:id="rId8"/>
    <p:sldId id="267" r:id="rId9"/>
    <p:sldId id="268" r:id="rId10"/>
    <p:sldId id="273" r:id="rId11"/>
    <p:sldId id="274" r:id="rId12"/>
    <p:sldId id="276" r:id="rId13"/>
    <p:sldId id="266"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9"/>
    <p:restoredTop sz="94762"/>
  </p:normalViewPr>
  <p:slideViewPr>
    <p:cSldViewPr snapToGrid="0">
      <p:cViewPr varScale="1">
        <p:scale>
          <a:sx n="121" d="100"/>
          <a:sy n="121" d="100"/>
        </p:scale>
        <p:origin x="46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6A502D-77EE-794F-918B-419B87DC675D}" type="datetimeFigureOut">
              <a:rPr lang="en-US" smtClean="0"/>
              <a:t>4/28/25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D9AE8D-F0F2-3B4C-B66B-14D31F7E5330}" type="slidenum">
              <a:rPr lang="en-US" smtClean="0"/>
              <a:t>‹#›</a:t>
            </a:fld>
            <a:endParaRPr lang="en-US"/>
          </a:p>
        </p:txBody>
      </p:sp>
    </p:spTree>
    <p:extLst>
      <p:ext uri="{BB962C8B-B14F-4D97-AF65-F5344CB8AC3E}">
        <p14:creationId xmlns:p14="http://schemas.microsoft.com/office/powerpoint/2010/main" val="1317572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D9AE8D-F0F2-3B4C-B66B-14D31F7E5330}" type="slidenum">
              <a:rPr lang="en-US" smtClean="0"/>
              <a:t>6</a:t>
            </a:fld>
            <a:endParaRPr lang="en-US"/>
          </a:p>
        </p:txBody>
      </p:sp>
    </p:spTree>
    <p:extLst>
      <p:ext uri="{BB962C8B-B14F-4D97-AF65-F5344CB8AC3E}">
        <p14:creationId xmlns:p14="http://schemas.microsoft.com/office/powerpoint/2010/main" val="252696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AF171-E40F-7FBF-21DD-FD8936DF96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FCF9D7-D0EE-C9A6-D1D3-1B44FDF518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500C78-5FAB-4DAB-B80D-C0CA4B35CF39}"/>
              </a:ext>
            </a:extLst>
          </p:cNvPr>
          <p:cNvSpPr>
            <a:spLocks noGrp="1"/>
          </p:cNvSpPr>
          <p:nvPr>
            <p:ph type="dt" sz="half" idx="10"/>
          </p:nvPr>
        </p:nvSpPr>
        <p:spPr/>
        <p:txBody>
          <a:bodyPr/>
          <a:lstStyle/>
          <a:p>
            <a:fld id="{EE2EAEA0-C7D4-FC41-9EF6-A597CCE3216E}" type="datetimeFigureOut">
              <a:rPr lang="en-US" smtClean="0"/>
              <a:t>4/28/25</a:t>
            </a:fld>
            <a:endParaRPr lang="en-US"/>
          </a:p>
        </p:txBody>
      </p:sp>
      <p:sp>
        <p:nvSpPr>
          <p:cNvPr id="5" name="Footer Placeholder 4">
            <a:extLst>
              <a:ext uri="{FF2B5EF4-FFF2-40B4-BE49-F238E27FC236}">
                <a16:creationId xmlns:a16="http://schemas.microsoft.com/office/drawing/2014/main" id="{22B3E2AE-0855-C465-11E8-A72A1B57A5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9EF01B-D699-3A84-2F91-00219206B649}"/>
              </a:ext>
            </a:extLst>
          </p:cNvPr>
          <p:cNvSpPr>
            <a:spLocks noGrp="1"/>
          </p:cNvSpPr>
          <p:nvPr>
            <p:ph type="sldNum" sz="quarter" idx="12"/>
          </p:nvPr>
        </p:nvSpPr>
        <p:spPr/>
        <p:txBody>
          <a:bodyPr/>
          <a:lstStyle/>
          <a:p>
            <a:fld id="{0F3B0FFC-304D-1542-9D3F-205F6DE082AF}" type="slidenum">
              <a:rPr lang="en-US" smtClean="0"/>
              <a:t>‹#›</a:t>
            </a:fld>
            <a:endParaRPr lang="en-US"/>
          </a:p>
        </p:txBody>
      </p:sp>
    </p:spTree>
    <p:extLst>
      <p:ext uri="{BB962C8B-B14F-4D97-AF65-F5344CB8AC3E}">
        <p14:creationId xmlns:p14="http://schemas.microsoft.com/office/powerpoint/2010/main" val="4015582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D2DDB-5519-F9E4-B9B5-4F83C6F6D0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9C1C4D-E2C1-8C36-FA48-14AA31F718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885C1B-9AED-4BEF-5187-7FEE1525C33B}"/>
              </a:ext>
            </a:extLst>
          </p:cNvPr>
          <p:cNvSpPr>
            <a:spLocks noGrp="1"/>
          </p:cNvSpPr>
          <p:nvPr>
            <p:ph type="dt" sz="half" idx="10"/>
          </p:nvPr>
        </p:nvSpPr>
        <p:spPr/>
        <p:txBody>
          <a:bodyPr/>
          <a:lstStyle/>
          <a:p>
            <a:fld id="{EE2EAEA0-C7D4-FC41-9EF6-A597CCE3216E}" type="datetimeFigureOut">
              <a:rPr lang="en-US" smtClean="0"/>
              <a:t>4/28/25</a:t>
            </a:fld>
            <a:endParaRPr lang="en-US"/>
          </a:p>
        </p:txBody>
      </p:sp>
      <p:sp>
        <p:nvSpPr>
          <p:cNvPr id="5" name="Footer Placeholder 4">
            <a:extLst>
              <a:ext uri="{FF2B5EF4-FFF2-40B4-BE49-F238E27FC236}">
                <a16:creationId xmlns:a16="http://schemas.microsoft.com/office/drawing/2014/main" id="{4334B52F-CA1C-3B3C-B77E-6D30FA654D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AE0B3A-5692-920F-5165-AD6BF25DE933}"/>
              </a:ext>
            </a:extLst>
          </p:cNvPr>
          <p:cNvSpPr>
            <a:spLocks noGrp="1"/>
          </p:cNvSpPr>
          <p:nvPr>
            <p:ph type="sldNum" sz="quarter" idx="12"/>
          </p:nvPr>
        </p:nvSpPr>
        <p:spPr/>
        <p:txBody>
          <a:bodyPr/>
          <a:lstStyle/>
          <a:p>
            <a:fld id="{0F3B0FFC-304D-1542-9D3F-205F6DE082AF}" type="slidenum">
              <a:rPr lang="en-US" smtClean="0"/>
              <a:t>‹#›</a:t>
            </a:fld>
            <a:endParaRPr lang="en-US"/>
          </a:p>
        </p:txBody>
      </p:sp>
    </p:spTree>
    <p:extLst>
      <p:ext uri="{BB962C8B-B14F-4D97-AF65-F5344CB8AC3E}">
        <p14:creationId xmlns:p14="http://schemas.microsoft.com/office/powerpoint/2010/main" val="299723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E0ACDF-B5A8-6021-02CF-64D57483DC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249CE9-87F7-EDA0-B01D-D67C3E16CD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824AB7-89A2-C546-D855-02B121B04040}"/>
              </a:ext>
            </a:extLst>
          </p:cNvPr>
          <p:cNvSpPr>
            <a:spLocks noGrp="1"/>
          </p:cNvSpPr>
          <p:nvPr>
            <p:ph type="dt" sz="half" idx="10"/>
          </p:nvPr>
        </p:nvSpPr>
        <p:spPr/>
        <p:txBody>
          <a:bodyPr/>
          <a:lstStyle/>
          <a:p>
            <a:fld id="{EE2EAEA0-C7D4-FC41-9EF6-A597CCE3216E}" type="datetimeFigureOut">
              <a:rPr lang="en-US" smtClean="0"/>
              <a:t>4/28/25</a:t>
            </a:fld>
            <a:endParaRPr lang="en-US"/>
          </a:p>
        </p:txBody>
      </p:sp>
      <p:sp>
        <p:nvSpPr>
          <p:cNvPr id="5" name="Footer Placeholder 4">
            <a:extLst>
              <a:ext uri="{FF2B5EF4-FFF2-40B4-BE49-F238E27FC236}">
                <a16:creationId xmlns:a16="http://schemas.microsoft.com/office/drawing/2014/main" id="{7673F5C6-4135-E5BF-45D5-8C335AA0D8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3C32DD-7ADB-7AFC-FF0F-B1D296B0DDA8}"/>
              </a:ext>
            </a:extLst>
          </p:cNvPr>
          <p:cNvSpPr>
            <a:spLocks noGrp="1"/>
          </p:cNvSpPr>
          <p:nvPr>
            <p:ph type="sldNum" sz="quarter" idx="12"/>
          </p:nvPr>
        </p:nvSpPr>
        <p:spPr/>
        <p:txBody>
          <a:bodyPr/>
          <a:lstStyle/>
          <a:p>
            <a:fld id="{0F3B0FFC-304D-1542-9D3F-205F6DE082AF}" type="slidenum">
              <a:rPr lang="en-US" smtClean="0"/>
              <a:t>‹#›</a:t>
            </a:fld>
            <a:endParaRPr lang="en-US"/>
          </a:p>
        </p:txBody>
      </p:sp>
    </p:spTree>
    <p:extLst>
      <p:ext uri="{BB962C8B-B14F-4D97-AF65-F5344CB8AC3E}">
        <p14:creationId xmlns:p14="http://schemas.microsoft.com/office/powerpoint/2010/main" val="2116668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9215D-A7D4-4B3A-95F0-34FD1CCEA3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F5BD5B-F370-A6F1-2E7D-C024F7D3F6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D1AD26-C946-C19D-001B-D946619A71F5}"/>
              </a:ext>
            </a:extLst>
          </p:cNvPr>
          <p:cNvSpPr>
            <a:spLocks noGrp="1"/>
          </p:cNvSpPr>
          <p:nvPr>
            <p:ph type="dt" sz="half" idx="10"/>
          </p:nvPr>
        </p:nvSpPr>
        <p:spPr/>
        <p:txBody>
          <a:bodyPr/>
          <a:lstStyle/>
          <a:p>
            <a:fld id="{EE2EAEA0-C7D4-FC41-9EF6-A597CCE3216E}" type="datetimeFigureOut">
              <a:rPr lang="en-US" smtClean="0"/>
              <a:t>4/28/25</a:t>
            </a:fld>
            <a:endParaRPr lang="en-US"/>
          </a:p>
        </p:txBody>
      </p:sp>
      <p:sp>
        <p:nvSpPr>
          <p:cNvPr id="5" name="Footer Placeholder 4">
            <a:extLst>
              <a:ext uri="{FF2B5EF4-FFF2-40B4-BE49-F238E27FC236}">
                <a16:creationId xmlns:a16="http://schemas.microsoft.com/office/drawing/2014/main" id="{07B59F69-81AB-BAD5-EB5F-E453F170EE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9466C9-C651-9422-63A5-6CDA8B2AA428}"/>
              </a:ext>
            </a:extLst>
          </p:cNvPr>
          <p:cNvSpPr>
            <a:spLocks noGrp="1"/>
          </p:cNvSpPr>
          <p:nvPr>
            <p:ph type="sldNum" sz="quarter" idx="12"/>
          </p:nvPr>
        </p:nvSpPr>
        <p:spPr/>
        <p:txBody>
          <a:bodyPr/>
          <a:lstStyle/>
          <a:p>
            <a:fld id="{0F3B0FFC-304D-1542-9D3F-205F6DE082AF}" type="slidenum">
              <a:rPr lang="en-US" smtClean="0"/>
              <a:t>‹#›</a:t>
            </a:fld>
            <a:endParaRPr lang="en-US"/>
          </a:p>
        </p:txBody>
      </p:sp>
    </p:spTree>
    <p:extLst>
      <p:ext uri="{BB962C8B-B14F-4D97-AF65-F5344CB8AC3E}">
        <p14:creationId xmlns:p14="http://schemas.microsoft.com/office/powerpoint/2010/main" val="1971602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A9671-099C-BC8E-A3E7-8F6C8C5B8A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E5F938-F752-405A-0895-D8FFB2F45AD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4AF52A-3F3F-B0A5-B7E6-56461F1A94C9}"/>
              </a:ext>
            </a:extLst>
          </p:cNvPr>
          <p:cNvSpPr>
            <a:spLocks noGrp="1"/>
          </p:cNvSpPr>
          <p:nvPr>
            <p:ph type="dt" sz="half" idx="10"/>
          </p:nvPr>
        </p:nvSpPr>
        <p:spPr/>
        <p:txBody>
          <a:bodyPr/>
          <a:lstStyle/>
          <a:p>
            <a:fld id="{EE2EAEA0-C7D4-FC41-9EF6-A597CCE3216E}" type="datetimeFigureOut">
              <a:rPr lang="en-US" smtClean="0"/>
              <a:t>4/28/25</a:t>
            </a:fld>
            <a:endParaRPr lang="en-US"/>
          </a:p>
        </p:txBody>
      </p:sp>
      <p:sp>
        <p:nvSpPr>
          <p:cNvPr id="5" name="Footer Placeholder 4">
            <a:extLst>
              <a:ext uri="{FF2B5EF4-FFF2-40B4-BE49-F238E27FC236}">
                <a16:creationId xmlns:a16="http://schemas.microsoft.com/office/drawing/2014/main" id="{671828B6-407C-8FC4-A6AA-621281839C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526837-15EF-175B-17E3-FDEFF01AAA81}"/>
              </a:ext>
            </a:extLst>
          </p:cNvPr>
          <p:cNvSpPr>
            <a:spLocks noGrp="1"/>
          </p:cNvSpPr>
          <p:nvPr>
            <p:ph type="sldNum" sz="quarter" idx="12"/>
          </p:nvPr>
        </p:nvSpPr>
        <p:spPr/>
        <p:txBody>
          <a:bodyPr/>
          <a:lstStyle/>
          <a:p>
            <a:fld id="{0F3B0FFC-304D-1542-9D3F-205F6DE082AF}" type="slidenum">
              <a:rPr lang="en-US" smtClean="0"/>
              <a:t>‹#›</a:t>
            </a:fld>
            <a:endParaRPr lang="en-US"/>
          </a:p>
        </p:txBody>
      </p:sp>
    </p:spTree>
    <p:extLst>
      <p:ext uri="{BB962C8B-B14F-4D97-AF65-F5344CB8AC3E}">
        <p14:creationId xmlns:p14="http://schemas.microsoft.com/office/powerpoint/2010/main" val="1042787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D2285-FCF3-18A5-B208-BF09B51228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1145A6-A809-5EB3-4201-59DAB60F70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BE0B37-E093-7218-C1DE-29A3D389D6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C826E2-744D-630E-A478-D16E9F580A5F}"/>
              </a:ext>
            </a:extLst>
          </p:cNvPr>
          <p:cNvSpPr>
            <a:spLocks noGrp="1"/>
          </p:cNvSpPr>
          <p:nvPr>
            <p:ph type="dt" sz="half" idx="10"/>
          </p:nvPr>
        </p:nvSpPr>
        <p:spPr/>
        <p:txBody>
          <a:bodyPr/>
          <a:lstStyle/>
          <a:p>
            <a:fld id="{EE2EAEA0-C7D4-FC41-9EF6-A597CCE3216E}" type="datetimeFigureOut">
              <a:rPr lang="en-US" smtClean="0"/>
              <a:t>4/28/25</a:t>
            </a:fld>
            <a:endParaRPr lang="en-US"/>
          </a:p>
        </p:txBody>
      </p:sp>
      <p:sp>
        <p:nvSpPr>
          <p:cNvPr id="6" name="Footer Placeholder 5">
            <a:extLst>
              <a:ext uri="{FF2B5EF4-FFF2-40B4-BE49-F238E27FC236}">
                <a16:creationId xmlns:a16="http://schemas.microsoft.com/office/drawing/2014/main" id="{0CA01AB0-E8EB-CF41-3736-9FC0B95CC9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F4813E-775E-8F08-E2AB-E1E47A6688C3}"/>
              </a:ext>
            </a:extLst>
          </p:cNvPr>
          <p:cNvSpPr>
            <a:spLocks noGrp="1"/>
          </p:cNvSpPr>
          <p:nvPr>
            <p:ph type="sldNum" sz="quarter" idx="12"/>
          </p:nvPr>
        </p:nvSpPr>
        <p:spPr/>
        <p:txBody>
          <a:bodyPr/>
          <a:lstStyle/>
          <a:p>
            <a:fld id="{0F3B0FFC-304D-1542-9D3F-205F6DE082AF}" type="slidenum">
              <a:rPr lang="en-US" smtClean="0"/>
              <a:t>‹#›</a:t>
            </a:fld>
            <a:endParaRPr lang="en-US"/>
          </a:p>
        </p:txBody>
      </p:sp>
    </p:spTree>
    <p:extLst>
      <p:ext uri="{BB962C8B-B14F-4D97-AF65-F5344CB8AC3E}">
        <p14:creationId xmlns:p14="http://schemas.microsoft.com/office/powerpoint/2010/main" val="3067085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36B7-53C3-DA22-C589-C01FD49C72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A97A65-F796-3487-BBB2-CBAED304A0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44D8D3-6809-4D9C-3CAA-5548B98209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AF8FC3-6511-6025-810A-D77C4687A6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542491-7C53-0330-34C6-289758FE0C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2A0E73-B18D-24E7-697F-6BD878AF378C}"/>
              </a:ext>
            </a:extLst>
          </p:cNvPr>
          <p:cNvSpPr>
            <a:spLocks noGrp="1"/>
          </p:cNvSpPr>
          <p:nvPr>
            <p:ph type="dt" sz="half" idx="10"/>
          </p:nvPr>
        </p:nvSpPr>
        <p:spPr/>
        <p:txBody>
          <a:bodyPr/>
          <a:lstStyle/>
          <a:p>
            <a:fld id="{EE2EAEA0-C7D4-FC41-9EF6-A597CCE3216E}" type="datetimeFigureOut">
              <a:rPr lang="en-US" smtClean="0"/>
              <a:t>4/28/25</a:t>
            </a:fld>
            <a:endParaRPr lang="en-US"/>
          </a:p>
        </p:txBody>
      </p:sp>
      <p:sp>
        <p:nvSpPr>
          <p:cNvPr id="8" name="Footer Placeholder 7">
            <a:extLst>
              <a:ext uri="{FF2B5EF4-FFF2-40B4-BE49-F238E27FC236}">
                <a16:creationId xmlns:a16="http://schemas.microsoft.com/office/drawing/2014/main" id="{8C766C86-C5DD-FD2D-BBE0-E1BF070647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1B50BB-7813-D9E5-18BF-5D499ABD4751}"/>
              </a:ext>
            </a:extLst>
          </p:cNvPr>
          <p:cNvSpPr>
            <a:spLocks noGrp="1"/>
          </p:cNvSpPr>
          <p:nvPr>
            <p:ph type="sldNum" sz="quarter" idx="12"/>
          </p:nvPr>
        </p:nvSpPr>
        <p:spPr/>
        <p:txBody>
          <a:bodyPr/>
          <a:lstStyle/>
          <a:p>
            <a:fld id="{0F3B0FFC-304D-1542-9D3F-205F6DE082AF}" type="slidenum">
              <a:rPr lang="en-US" smtClean="0"/>
              <a:t>‹#›</a:t>
            </a:fld>
            <a:endParaRPr lang="en-US"/>
          </a:p>
        </p:txBody>
      </p:sp>
    </p:spTree>
    <p:extLst>
      <p:ext uri="{BB962C8B-B14F-4D97-AF65-F5344CB8AC3E}">
        <p14:creationId xmlns:p14="http://schemas.microsoft.com/office/powerpoint/2010/main" val="4234415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B67C3-61BA-EE06-420F-D061064E48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057BC8-5D72-311C-5B45-8FB530B54264}"/>
              </a:ext>
            </a:extLst>
          </p:cNvPr>
          <p:cNvSpPr>
            <a:spLocks noGrp="1"/>
          </p:cNvSpPr>
          <p:nvPr>
            <p:ph type="dt" sz="half" idx="10"/>
          </p:nvPr>
        </p:nvSpPr>
        <p:spPr/>
        <p:txBody>
          <a:bodyPr/>
          <a:lstStyle/>
          <a:p>
            <a:fld id="{EE2EAEA0-C7D4-FC41-9EF6-A597CCE3216E}" type="datetimeFigureOut">
              <a:rPr lang="en-US" smtClean="0"/>
              <a:t>4/28/25</a:t>
            </a:fld>
            <a:endParaRPr lang="en-US"/>
          </a:p>
        </p:txBody>
      </p:sp>
      <p:sp>
        <p:nvSpPr>
          <p:cNvPr id="4" name="Footer Placeholder 3">
            <a:extLst>
              <a:ext uri="{FF2B5EF4-FFF2-40B4-BE49-F238E27FC236}">
                <a16:creationId xmlns:a16="http://schemas.microsoft.com/office/drawing/2014/main" id="{E32D5463-9404-C694-0689-341515D8FA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E8CA19-3B16-3EDF-3810-3DF3B0E702ED}"/>
              </a:ext>
            </a:extLst>
          </p:cNvPr>
          <p:cNvSpPr>
            <a:spLocks noGrp="1"/>
          </p:cNvSpPr>
          <p:nvPr>
            <p:ph type="sldNum" sz="quarter" idx="12"/>
          </p:nvPr>
        </p:nvSpPr>
        <p:spPr/>
        <p:txBody>
          <a:bodyPr/>
          <a:lstStyle/>
          <a:p>
            <a:fld id="{0F3B0FFC-304D-1542-9D3F-205F6DE082AF}" type="slidenum">
              <a:rPr lang="en-US" smtClean="0"/>
              <a:t>‹#›</a:t>
            </a:fld>
            <a:endParaRPr lang="en-US"/>
          </a:p>
        </p:txBody>
      </p:sp>
    </p:spTree>
    <p:extLst>
      <p:ext uri="{BB962C8B-B14F-4D97-AF65-F5344CB8AC3E}">
        <p14:creationId xmlns:p14="http://schemas.microsoft.com/office/powerpoint/2010/main" val="1103516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6C1166-50B4-BF84-DED4-29C7DFE86681}"/>
              </a:ext>
            </a:extLst>
          </p:cNvPr>
          <p:cNvSpPr>
            <a:spLocks noGrp="1"/>
          </p:cNvSpPr>
          <p:nvPr>
            <p:ph type="dt" sz="half" idx="10"/>
          </p:nvPr>
        </p:nvSpPr>
        <p:spPr/>
        <p:txBody>
          <a:bodyPr/>
          <a:lstStyle/>
          <a:p>
            <a:fld id="{EE2EAEA0-C7D4-FC41-9EF6-A597CCE3216E}" type="datetimeFigureOut">
              <a:rPr lang="en-US" smtClean="0"/>
              <a:t>4/28/25</a:t>
            </a:fld>
            <a:endParaRPr lang="en-US"/>
          </a:p>
        </p:txBody>
      </p:sp>
      <p:sp>
        <p:nvSpPr>
          <p:cNvPr id="3" name="Footer Placeholder 2">
            <a:extLst>
              <a:ext uri="{FF2B5EF4-FFF2-40B4-BE49-F238E27FC236}">
                <a16:creationId xmlns:a16="http://schemas.microsoft.com/office/drawing/2014/main" id="{71E78816-40CC-8F63-EBAB-C2A3BA95C4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F1C3DE-CA2A-072C-61F6-F52A0FF7C270}"/>
              </a:ext>
            </a:extLst>
          </p:cNvPr>
          <p:cNvSpPr>
            <a:spLocks noGrp="1"/>
          </p:cNvSpPr>
          <p:nvPr>
            <p:ph type="sldNum" sz="quarter" idx="12"/>
          </p:nvPr>
        </p:nvSpPr>
        <p:spPr/>
        <p:txBody>
          <a:bodyPr/>
          <a:lstStyle/>
          <a:p>
            <a:fld id="{0F3B0FFC-304D-1542-9D3F-205F6DE082AF}" type="slidenum">
              <a:rPr lang="en-US" smtClean="0"/>
              <a:t>‹#›</a:t>
            </a:fld>
            <a:endParaRPr lang="en-US"/>
          </a:p>
        </p:txBody>
      </p:sp>
    </p:spTree>
    <p:extLst>
      <p:ext uri="{BB962C8B-B14F-4D97-AF65-F5344CB8AC3E}">
        <p14:creationId xmlns:p14="http://schemas.microsoft.com/office/powerpoint/2010/main" val="35926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294F2-BFB2-101D-5728-B853F86045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B463CB-0BAC-EB53-7AF6-32B066C593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FFB346-A93A-E62B-F50D-E7E07EB47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48EDDF-89C5-D644-30E0-F2928CB718F5}"/>
              </a:ext>
            </a:extLst>
          </p:cNvPr>
          <p:cNvSpPr>
            <a:spLocks noGrp="1"/>
          </p:cNvSpPr>
          <p:nvPr>
            <p:ph type="dt" sz="half" idx="10"/>
          </p:nvPr>
        </p:nvSpPr>
        <p:spPr/>
        <p:txBody>
          <a:bodyPr/>
          <a:lstStyle/>
          <a:p>
            <a:fld id="{EE2EAEA0-C7D4-FC41-9EF6-A597CCE3216E}" type="datetimeFigureOut">
              <a:rPr lang="en-US" smtClean="0"/>
              <a:t>4/28/25</a:t>
            </a:fld>
            <a:endParaRPr lang="en-US"/>
          </a:p>
        </p:txBody>
      </p:sp>
      <p:sp>
        <p:nvSpPr>
          <p:cNvPr id="6" name="Footer Placeholder 5">
            <a:extLst>
              <a:ext uri="{FF2B5EF4-FFF2-40B4-BE49-F238E27FC236}">
                <a16:creationId xmlns:a16="http://schemas.microsoft.com/office/drawing/2014/main" id="{476009E3-4056-1C99-0B84-91584F2AF0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2672B1-186E-197A-65DD-35354EEDDE2B}"/>
              </a:ext>
            </a:extLst>
          </p:cNvPr>
          <p:cNvSpPr>
            <a:spLocks noGrp="1"/>
          </p:cNvSpPr>
          <p:nvPr>
            <p:ph type="sldNum" sz="quarter" idx="12"/>
          </p:nvPr>
        </p:nvSpPr>
        <p:spPr/>
        <p:txBody>
          <a:bodyPr/>
          <a:lstStyle/>
          <a:p>
            <a:fld id="{0F3B0FFC-304D-1542-9D3F-205F6DE082AF}" type="slidenum">
              <a:rPr lang="en-US" smtClean="0"/>
              <a:t>‹#›</a:t>
            </a:fld>
            <a:endParaRPr lang="en-US"/>
          </a:p>
        </p:txBody>
      </p:sp>
    </p:spTree>
    <p:extLst>
      <p:ext uri="{BB962C8B-B14F-4D97-AF65-F5344CB8AC3E}">
        <p14:creationId xmlns:p14="http://schemas.microsoft.com/office/powerpoint/2010/main" val="629941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1C3CD-2573-6184-1E4E-FD8CA19845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75F865-3078-63F4-6EC5-8FB23427B0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3BB104-2B1A-11C0-7610-01F7351D27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6EE63E-41E3-8FE6-9492-1B52F5DB91E9}"/>
              </a:ext>
            </a:extLst>
          </p:cNvPr>
          <p:cNvSpPr>
            <a:spLocks noGrp="1"/>
          </p:cNvSpPr>
          <p:nvPr>
            <p:ph type="dt" sz="half" idx="10"/>
          </p:nvPr>
        </p:nvSpPr>
        <p:spPr/>
        <p:txBody>
          <a:bodyPr/>
          <a:lstStyle/>
          <a:p>
            <a:fld id="{EE2EAEA0-C7D4-FC41-9EF6-A597CCE3216E}" type="datetimeFigureOut">
              <a:rPr lang="en-US" smtClean="0"/>
              <a:t>4/28/25</a:t>
            </a:fld>
            <a:endParaRPr lang="en-US"/>
          </a:p>
        </p:txBody>
      </p:sp>
      <p:sp>
        <p:nvSpPr>
          <p:cNvPr id="6" name="Footer Placeholder 5">
            <a:extLst>
              <a:ext uri="{FF2B5EF4-FFF2-40B4-BE49-F238E27FC236}">
                <a16:creationId xmlns:a16="http://schemas.microsoft.com/office/drawing/2014/main" id="{2B469F4C-1F9C-9786-4DF4-8F706825B4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0AB59C-A852-9303-BC18-E2389903AE22}"/>
              </a:ext>
            </a:extLst>
          </p:cNvPr>
          <p:cNvSpPr>
            <a:spLocks noGrp="1"/>
          </p:cNvSpPr>
          <p:nvPr>
            <p:ph type="sldNum" sz="quarter" idx="12"/>
          </p:nvPr>
        </p:nvSpPr>
        <p:spPr/>
        <p:txBody>
          <a:bodyPr/>
          <a:lstStyle/>
          <a:p>
            <a:fld id="{0F3B0FFC-304D-1542-9D3F-205F6DE082AF}" type="slidenum">
              <a:rPr lang="en-US" smtClean="0"/>
              <a:t>‹#›</a:t>
            </a:fld>
            <a:endParaRPr lang="en-US"/>
          </a:p>
        </p:txBody>
      </p:sp>
    </p:spTree>
    <p:extLst>
      <p:ext uri="{BB962C8B-B14F-4D97-AF65-F5344CB8AC3E}">
        <p14:creationId xmlns:p14="http://schemas.microsoft.com/office/powerpoint/2010/main" val="758010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CF1BE-263A-50B7-FDBD-FC22B73F56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433EDE-BAAB-C502-7F2D-1464A95DE5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63EF78-03DE-176B-3258-96A8B8BA3B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E2EAEA0-C7D4-FC41-9EF6-A597CCE3216E}" type="datetimeFigureOut">
              <a:rPr lang="en-US" smtClean="0"/>
              <a:t>4/28/25</a:t>
            </a:fld>
            <a:endParaRPr lang="en-US"/>
          </a:p>
        </p:txBody>
      </p:sp>
      <p:sp>
        <p:nvSpPr>
          <p:cNvPr id="5" name="Footer Placeholder 4">
            <a:extLst>
              <a:ext uri="{FF2B5EF4-FFF2-40B4-BE49-F238E27FC236}">
                <a16:creationId xmlns:a16="http://schemas.microsoft.com/office/drawing/2014/main" id="{3E34FEDA-7744-32DC-B4AA-927CDC9171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5B735E0-ED00-4068-EB81-ACC28C5F71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F3B0FFC-304D-1542-9D3F-205F6DE082AF}" type="slidenum">
              <a:rPr lang="en-US" smtClean="0"/>
              <a:t>‹#›</a:t>
            </a:fld>
            <a:endParaRPr lang="en-US"/>
          </a:p>
        </p:txBody>
      </p:sp>
    </p:spTree>
    <p:extLst>
      <p:ext uri="{BB962C8B-B14F-4D97-AF65-F5344CB8AC3E}">
        <p14:creationId xmlns:p14="http://schemas.microsoft.com/office/powerpoint/2010/main" val="3728653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1" name="Rectangle 170">
            <a:extLst>
              <a:ext uri="{FF2B5EF4-FFF2-40B4-BE49-F238E27FC236}">
                <a16:creationId xmlns:a16="http://schemas.microsoft.com/office/drawing/2014/main" id="{5BF4DF2C-F028-4921-9C23-41303F650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64" name="Shape 164"/>
          <p:cNvSpPr>
            <a:spLocks noGrp="1"/>
          </p:cNvSpPr>
          <p:nvPr>
            <p:ph type="title"/>
          </p:nvPr>
        </p:nvSpPr>
        <p:spPr>
          <a:xfrm>
            <a:off x="457200" y="1598246"/>
            <a:ext cx="4412419" cy="3626217"/>
          </a:xfrm>
          <a:prstGeom prst="rect">
            <a:avLst/>
          </a:prstGeom>
        </p:spPr>
        <p:txBody>
          <a:bodyPr anchor="t">
            <a:normAutofit/>
          </a:bodyPr>
          <a:lstStyle>
            <a:lvl1pPr defTabSz="487680">
              <a:defRPr sz="9150" b="1"/>
            </a:lvl1pPr>
          </a:lstStyle>
          <a:p>
            <a:pPr algn="r"/>
            <a:r>
              <a:rPr lang="en-US" sz="5600" b="1" dirty="0">
                <a:solidFill>
                  <a:srgbClr val="FFFFFF"/>
                </a:solidFill>
              </a:rPr>
              <a:t>The FBI Crime Data is a Politicized Mess</a:t>
            </a:r>
            <a:endParaRPr lang="en-US" sz="5600" dirty="0">
              <a:solidFill>
                <a:srgbClr val="FFFFFF"/>
              </a:solidFill>
            </a:endParaRPr>
          </a:p>
        </p:txBody>
      </p:sp>
      <p:sp>
        <p:nvSpPr>
          <p:cNvPr id="165" name="Shape 165"/>
          <p:cNvSpPr>
            <a:spLocks noGrp="1"/>
          </p:cNvSpPr>
          <p:nvPr>
            <p:ph type="body" sz="quarter" idx="1"/>
          </p:nvPr>
        </p:nvSpPr>
        <p:spPr>
          <a:xfrm>
            <a:off x="457200" y="5350213"/>
            <a:ext cx="4412417" cy="1031537"/>
          </a:xfrm>
          <a:prstGeom prst="rect">
            <a:avLst/>
          </a:prstGeom>
        </p:spPr>
        <p:txBody>
          <a:bodyPr>
            <a:normAutofit/>
          </a:bodyPr>
          <a:lstStyle>
            <a:lvl1pPr>
              <a:spcBef>
                <a:spcPts val="1400"/>
              </a:spcBef>
              <a:defRPr sz="9200">
                <a:solidFill>
                  <a:srgbClr val="0000FF"/>
                </a:solidFill>
              </a:defRPr>
            </a:lvl1pPr>
          </a:lstStyle>
          <a:p>
            <a:pPr algn="r"/>
            <a:r>
              <a:rPr lang="en-US" sz="3200">
                <a:solidFill>
                  <a:srgbClr val="FFFFFF"/>
                </a:solidFill>
              </a:rPr>
              <a:t>John R Lott, Jr.</a:t>
            </a:r>
          </a:p>
        </p:txBody>
      </p:sp>
      <p:cxnSp>
        <p:nvCxnSpPr>
          <p:cNvPr id="175" name="Straight Connector 174">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166" name="image2.jpeg" descr="CPRC Logo with website address small.jpg"/>
          <p:cNvPicPr>
            <a:picLocks noChangeAspect="1"/>
          </p:cNvPicPr>
          <p:nvPr/>
        </p:nvPicPr>
        <p:blipFill>
          <a:blip r:embed="rId2"/>
          <a:stretch>
            <a:fillRect/>
          </a:stretch>
        </p:blipFill>
        <p:spPr>
          <a:xfrm>
            <a:off x="5986925" y="2570410"/>
            <a:ext cx="5664133" cy="2775425"/>
          </a:xfrm>
          <a:prstGeom prst="rect">
            <a:avLst/>
          </a:prstGeom>
        </p:spPr>
      </p:pic>
      <p:grpSp>
        <p:nvGrpSpPr>
          <p:cNvPr id="177" name="Group 176">
            <a:extLst>
              <a:ext uri="{FF2B5EF4-FFF2-40B4-BE49-F238E27FC236}">
                <a16:creationId xmlns:a16="http://schemas.microsoft.com/office/drawing/2014/main" id="{892B7B61-D701-474B-AE8F-EA238B550A7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12034" y="1267063"/>
            <a:ext cx="368480" cy="519967"/>
            <a:chOff x="11512034" y="1267063"/>
            <a:chExt cx="368480" cy="519967"/>
          </a:xfrm>
          <a:solidFill>
            <a:srgbClr val="FFFFFF"/>
          </a:solidFill>
        </p:grpSpPr>
        <p:sp>
          <p:nvSpPr>
            <p:cNvPr id="178"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grpFill/>
            <a:ln w="603" cap="flat">
              <a:noFill/>
              <a:prstDash val="solid"/>
              <a:miter/>
            </a:ln>
          </p:spPr>
          <p:txBody>
            <a:bodyPr rtlCol="0" anchor="ctr"/>
            <a:lstStyle/>
            <a:p>
              <a:endParaRPr lang="en-US">
                <a:solidFill>
                  <a:srgbClr val="FFFFFF"/>
                </a:solidFill>
              </a:endParaRPr>
            </a:p>
          </p:txBody>
        </p:sp>
        <p:sp>
          <p:nvSpPr>
            <p:cNvPr id="179"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C4C23-644D-ED05-0CAA-BA544E90A8D8}"/>
              </a:ext>
            </a:extLst>
          </p:cNvPr>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Errors in the FBI Active Shooting Reports</a:t>
            </a:r>
          </a:p>
        </p:txBody>
      </p:sp>
      <p:sp>
        <p:nvSpPr>
          <p:cNvPr id="3" name="Content Placeholder 2">
            <a:extLst>
              <a:ext uri="{FF2B5EF4-FFF2-40B4-BE49-F238E27FC236}">
                <a16:creationId xmlns:a16="http://schemas.microsoft.com/office/drawing/2014/main" id="{D92A2F7A-2330-7D5F-9A73-14FC194597D0}"/>
              </a:ext>
            </a:extLst>
          </p:cNvPr>
          <p:cNvSpPr>
            <a:spLocks noGrp="1"/>
          </p:cNvSpPr>
          <p:nvPr>
            <p:ph idx="1"/>
          </p:nvPr>
        </p:nvSpPr>
        <p:spPr>
          <a:xfrm>
            <a:off x="838200" y="1556951"/>
            <a:ext cx="10515600" cy="5103341"/>
          </a:xfrm>
        </p:spPr>
        <p:txBody>
          <a:bodyPr/>
          <a:lstStyle/>
          <a:p>
            <a:r>
              <a:rPr lang="en-US" dirty="0"/>
              <a:t>Until January 2021, I worked in the U.S. Department of Justice as the senior advisor for research and statistics in the Office of Justice Programs, and part of my job was to evaluate the FBI’s active shooting reports.</a:t>
            </a:r>
          </a:p>
          <a:p>
            <a:pPr lvl="1"/>
            <a:r>
              <a:rPr lang="en-US" dirty="0"/>
              <a:t>Define</a:t>
            </a:r>
          </a:p>
          <a:p>
            <a:r>
              <a:rPr lang="en-US" dirty="0"/>
              <a:t>Discovered the FBI either missed or misidentified many cases of civilians using guns to</a:t>
            </a:r>
          </a:p>
          <a:p>
            <a:r>
              <a:rPr lang="en-US" dirty="0"/>
              <a:t>the FBI either missed or misidentified many cases of civilians using guns to stop attacks. </a:t>
            </a:r>
          </a:p>
          <a:p>
            <a:endParaRPr lang="en-US" dirty="0"/>
          </a:p>
        </p:txBody>
      </p:sp>
    </p:spTree>
    <p:extLst>
      <p:ext uri="{BB962C8B-B14F-4D97-AF65-F5344CB8AC3E}">
        <p14:creationId xmlns:p14="http://schemas.microsoft.com/office/powerpoint/2010/main" val="3264451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90B8DB0-D0BA-9F23-9C29-736E1169A2E2}"/>
              </a:ext>
            </a:extLst>
          </p:cNvPr>
          <p:cNvPicPr>
            <a:picLocks noChangeAspect="1"/>
          </p:cNvPicPr>
          <p:nvPr/>
        </p:nvPicPr>
        <p:blipFill>
          <a:blip r:embed="rId2"/>
          <a:stretch>
            <a:fillRect/>
          </a:stretch>
        </p:blipFill>
        <p:spPr>
          <a:xfrm>
            <a:off x="0" y="555171"/>
            <a:ext cx="11980440" cy="5647921"/>
          </a:xfrm>
          <a:prstGeom prst="rect">
            <a:avLst/>
          </a:prstGeom>
        </p:spPr>
      </p:pic>
    </p:spTree>
    <p:extLst>
      <p:ext uri="{BB962C8B-B14F-4D97-AF65-F5344CB8AC3E}">
        <p14:creationId xmlns:p14="http://schemas.microsoft.com/office/powerpoint/2010/main" val="1920932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8B7DA-C1D7-522B-F09A-8E292CD1C13D}"/>
              </a:ext>
            </a:extLst>
          </p:cNvPr>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Summary</a:t>
            </a:r>
          </a:p>
        </p:txBody>
      </p:sp>
      <p:sp>
        <p:nvSpPr>
          <p:cNvPr id="3" name="Content Placeholder 2">
            <a:extLst>
              <a:ext uri="{FF2B5EF4-FFF2-40B4-BE49-F238E27FC236}">
                <a16:creationId xmlns:a16="http://schemas.microsoft.com/office/drawing/2014/main" id="{37F011BC-2FDF-C1C1-A0C5-E22E001FF4B4}"/>
              </a:ext>
            </a:extLst>
          </p:cNvPr>
          <p:cNvSpPr>
            <a:spLocks noGrp="1"/>
          </p:cNvSpPr>
          <p:nvPr>
            <p:ph idx="1"/>
          </p:nvPr>
        </p:nvSpPr>
        <p:spPr/>
        <p:txBody>
          <a:bodyPr>
            <a:normAutofit/>
          </a:bodyPr>
          <a:lstStyle/>
          <a:p>
            <a:r>
              <a:rPr lang="en-US" sz="3200" b="0" i="0" u="none" strike="noStrike" dirty="0">
                <a:effectLst/>
                <a:latin typeface="Calibri" panose="020F0502020204030204" pitchFamily="34" charset="0"/>
                <a:cs typeface="Calibri" panose="020F0502020204030204" pitchFamily="34" charset="0"/>
              </a:rPr>
              <a:t>the FBI continues to report that armed citizens stopped only 14 of the 350 active shooter cases identified between 2014 to 2023</a:t>
            </a:r>
          </a:p>
          <a:p>
            <a:r>
              <a:rPr lang="en-US" sz="3200" b="0" i="0" u="none" strike="noStrike" dirty="0">
                <a:effectLst/>
                <a:latin typeface="Calibri" panose="020F0502020204030204" pitchFamily="34" charset="0"/>
                <a:cs typeface="Calibri" panose="020F0502020204030204" pitchFamily="34" charset="0"/>
              </a:rPr>
              <a:t>Corrected: Out of 515 active shooter incidents from 2014 to 2023, armed citizens stopped 180, saving countless innocent lives. </a:t>
            </a:r>
          </a:p>
          <a:p>
            <a:r>
              <a:rPr lang="en-US" sz="3200" b="0" i="0" u="none" strike="noStrike" dirty="0">
                <a:effectLst/>
                <a:latin typeface="Calibri" panose="020F0502020204030204" pitchFamily="34" charset="0"/>
                <a:cs typeface="Calibri" panose="020F0502020204030204" pitchFamily="34" charset="0"/>
              </a:rPr>
              <a:t>Our numbers even excluded 27 cases where a law-abiding citizen with a gun stopped an attacker before he could fire a shot.</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36804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8029C-9620-A4DE-C1B4-0BB698980D2C}"/>
              </a:ext>
            </a:extLst>
          </p:cNvPr>
          <p:cNvSpPr>
            <a:spLocks noGrp="1"/>
          </p:cNvSpPr>
          <p:nvPr>
            <p:ph type="title"/>
          </p:nvPr>
        </p:nvSpPr>
        <p:spPr/>
        <p:txBody>
          <a:bodyPr>
            <a:normAutofit fontScale="90000"/>
          </a:bodyPr>
          <a:lstStyle/>
          <a:p>
            <a:pPr algn="ctr"/>
            <a:r>
              <a:rPr lang="en-US" b="1" i="0" u="none" strike="noStrike" dirty="0">
                <a:solidFill>
                  <a:srgbClr val="666666"/>
                </a:solidFill>
                <a:effectLst/>
                <a:latin typeface="Open Sans" panose="020B0606030504020204" pitchFamily="34" charset="0"/>
              </a:rPr>
              <a:t>Centers for Disease Control (CDC), under the Biden administration suppressed data</a:t>
            </a:r>
            <a:endParaRPr lang="en-US" b="1" dirty="0"/>
          </a:p>
        </p:txBody>
      </p:sp>
      <p:sp>
        <p:nvSpPr>
          <p:cNvPr id="3" name="Content Placeholder 2">
            <a:extLst>
              <a:ext uri="{FF2B5EF4-FFF2-40B4-BE49-F238E27FC236}">
                <a16:creationId xmlns:a16="http://schemas.microsoft.com/office/drawing/2014/main" id="{B7E77DDF-04CF-3763-97BA-FC6FAF41824C}"/>
              </a:ext>
            </a:extLst>
          </p:cNvPr>
          <p:cNvSpPr>
            <a:spLocks noGrp="1"/>
          </p:cNvSpPr>
          <p:nvPr>
            <p:ph idx="1"/>
          </p:nvPr>
        </p:nvSpPr>
        <p:spPr>
          <a:xfrm>
            <a:off x="838200" y="1853514"/>
            <a:ext cx="10515600" cy="4868562"/>
          </a:xfrm>
        </p:spPr>
        <p:txBody>
          <a:bodyPr/>
          <a:lstStyle/>
          <a:p>
            <a:r>
              <a:rPr lang="en-US" b="0" i="0" u="none" strike="noStrike" dirty="0">
                <a:solidFill>
                  <a:srgbClr val="666666"/>
                </a:solidFill>
                <a:effectLst/>
                <a:latin typeface="Open Sans" panose="020B0606030504020204" pitchFamily="34" charset="0"/>
              </a:rPr>
              <a:t>For almost a decade, the CDC referenced a 2013 </a:t>
            </a:r>
            <a:r>
              <a:rPr lang="en-US" b="0" i="0" u="none" strike="noStrike" dirty="0">
                <a:solidFill>
                  <a:srgbClr val="2EA3F2"/>
                </a:solidFill>
                <a:effectLst/>
                <a:latin typeface="Open Sans" panose="020B0606030504020204" pitchFamily="34" charset="0"/>
              </a:rPr>
              <a:t>National Academies of Sciences</a:t>
            </a:r>
            <a:r>
              <a:rPr lang="en-US" b="0" i="0" u="none" strike="noStrike" dirty="0">
                <a:solidFill>
                  <a:srgbClr val="666666"/>
                </a:solidFill>
                <a:effectLst/>
                <a:latin typeface="Open Sans" panose="020B0606030504020204" pitchFamily="34" charset="0"/>
              </a:rPr>
              <a:t> report noting that people used guns to stop crime anywhere from about 64,000 to 2.5 million times a year.</a:t>
            </a:r>
          </a:p>
          <a:p>
            <a:pPr lvl="1"/>
            <a:r>
              <a:rPr lang="en-US" b="0" i="0" u="none" strike="noStrike" dirty="0">
                <a:solidFill>
                  <a:srgbClr val="666666"/>
                </a:solidFill>
                <a:effectLst/>
                <a:latin typeface="Open Sans" panose="020B0606030504020204" pitchFamily="34" charset="0"/>
              </a:rPr>
              <a:t>Even problems with these numbers</a:t>
            </a:r>
          </a:p>
          <a:p>
            <a:r>
              <a:rPr lang="en-US" b="0" i="0" u="none" strike="noStrike" dirty="0">
                <a:solidFill>
                  <a:srgbClr val="666666"/>
                </a:solidFill>
                <a:effectLst/>
                <a:latin typeface="Open Sans" panose="020B0606030504020204" pitchFamily="34" charset="0"/>
              </a:rPr>
              <a:t>Mark Bryant, founder of the Gun Violence Archive, lobbied the CDC to remove defensive gun use estimates because it  “has been used so often to stop [gun control] legislation” by “gun rights folks.”</a:t>
            </a:r>
          </a:p>
          <a:p>
            <a:r>
              <a:rPr lang="en-US" b="0" i="0" u="none" strike="noStrike" dirty="0">
                <a:solidFill>
                  <a:srgbClr val="666666"/>
                </a:solidFill>
                <a:effectLst/>
                <a:latin typeface="Open Sans" panose="020B0606030504020204" pitchFamily="34" charset="0"/>
              </a:rPr>
              <a:t>Soon after, the CDC removed estimates of defensive gun use from their website.</a:t>
            </a:r>
            <a:endParaRPr lang="en-US" dirty="0"/>
          </a:p>
        </p:txBody>
      </p:sp>
    </p:spTree>
    <p:extLst>
      <p:ext uri="{BB962C8B-B14F-4D97-AF65-F5344CB8AC3E}">
        <p14:creationId xmlns:p14="http://schemas.microsoft.com/office/powerpoint/2010/main" val="1507379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F6219-DAE4-A241-9C9B-A7C29C47F7B7}"/>
              </a:ext>
            </a:extLst>
          </p:cNvPr>
          <p:cNvSpPr>
            <a:spLocks noGrp="1"/>
          </p:cNvSpPr>
          <p:nvPr>
            <p:ph type="title"/>
          </p:nvPr>
        </p:nvSpPr>
        <p:spPr/>
        <p:txBody>
          <a:bodyPr/>
          <a:lstStyle/>
          <a:p>
            <a:pPr algn="ctr"/>
            <a:r>
              <a:rPr lang="en-US" b="1" dirty="0"/>
              <a:t>War Story</a:t>
            </a:r>
          </a:p>
        </p:txBody>
      </p:sp>
      <p:sp>
        <p:nvSpPr>
          <p:cNvPr id="3" name="Content Placeholder 2">
            <a:extLst>
              <a:ext uri="{FF2B5EF4-FFF2-40B4-BE49-F238E27FC236}">
                <a16:creationId xmlns:a16="http://schemas.microsoft.com/office/drawing/2014/main" id="{96F0AA36-28E4-A7B7-1B79-C8F35BC1612E}"/>
              </a:ext>
            </a:extLst>
          </p:cNvPr>
          <p:cNvSpPr>
            <a:spLocks noGrp="1"/>
          </p:cNvSpPr>
          <p:nvPr>
            <p:ph idx="1"/>
          </p:nvPr>
        </p:nvSpPr>
        <p:spPr/>
        <p:txBody>
          <a:bodyPr>
            <a:normAutofit/>
          </a:bodyPr>
          <a:lstStyle/>
          <a:p>
            <a:r>
              <a:rPr lang="en-US" sz="3200" dirty="0"/>
              <a:t>Errors in the NICS background check system</a:t>
            </a:r>
          </a:p>
        </p:txBody>
      </p:sp>
    </p:spTree>
    <p:extLst>
      <p:ext uri="{BB962C8B-B14F-4D97-AF65-F5344CB8AC3E}">
        <p14:creationId xmlns:p14="http://schemas.microsoft.com/office/powerpoint/2010/main" val="3524407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85A8E-54A0-6411-9386-C5DB054054DB}"/>
              </a:ext>
            </a:extLst>
          </p:cNvPr>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What is at Stake</a:t>
            </a:r>
          </a:p>
        </p:txBody>
      </p:sp>
      <p:sp>
        <p:nvSpPr>
          <p:cNvPr id="3" name="Content Placeholder 2">
            <a:extLst>
              <a:ext uri="{FF2B5EF4-FFF2-40B4-BE49-F238E27FC236}">
                <a16:creationId xmlns:a16="http://schemas.microsoft.com/office/drawing/2014/main" id="{19B6EAAA-A96E-85FF-A7C0-0AF70C8CD1C8}"/>
              </a:ext>
            </a:extLst>
          </p:cNvPr>
          <p:cNvSpPr>
            <a:spLocks noGrp="1"/>
          </p:cNvSpPr>
          <p:nvPr>
            <p:ph idx="1"/>
          </p:nvPr>
        </p:nvSpPr>
        <p:spPr/>
        <p:txBody>
          <a:bodyPr/>
          <a:lstStyle/>
          <a:p>
            <a:r>
              <a:rPr lang="en-US" dirty="0">
                <a:latin typeface="Calibri" panose="020F0502020204030204" pitchFamily="34" charset="0"/>
                <a:cs typeface="Calibri" panose="020F0502020204030204" pitchFamily="34" charset="0"/>
              </a:rPr>
              <a:t>When I worked at the Department of Justice in 2020 and 2021, I would be asked how is it that you could have the FBI spy on a presidential campaign and not have some leaks or whistleblowers?</a:t>
            </a:r>
          </a:p>
          <a:p>
            <a:r>
              <a:rPr lang="en-US" dirty="0">
                <a:latin typeface="Calibri" panose="020F0502020204030204" pitchFamily="34" charset="0"/>
                <a:cs typeface="Calibri" panose="020F0502020204030204" pitchFamily="34" charset="0"/>
              </a:rPr>
              <a:t>I can’t personally speak about the FBI or the DOJ generally, but I did have some experience with the data people at the FBI.</a:t>
            </a:r>
          </a:p>
          <a:p>
            <a:r>
              <a:rPr lang="en-US" b="1" dirty="0">
                <a:latin typeface="Calibri" panose="020F0502020204030204" pitchFamily="34" charset="0"/>
                <a:cs typeface="Calibri" panose="020F0502020204030204" pitchFamily="34" charset="0"/>
              </a:rPr>
              <a:t>Who controls the data controls much of the political debate</a:t>
            </a:r>
          </a:p>
        </p:txBody>
      </p:sp>
    </p:spTree>
    <p:extLst>
      <p:ext uri="{BB962C8B-B14F-4D97-AF65-F5344CB8AC3E}">
        <p14:creationId xmlns:p14="http://schemas.microsoft.com/office/powerpoint/2010/main" val="1020684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69DF0-65ED-6226-01A3-64BBD84756B1}"/>
              </a:ext>
            </a:extLst>
          </p:cNvPr>
          <p:cNvSpPr>
            <a:spLocks noGrp="1"/>
          </p:cNvSpPr>
          <p:nvPr>
            <p:ph type="title"/>
          </p:nvPr>
        </p:nvSpPr>
        <p:spPr/>
        <p:txBody>
          <a:bodyPr/>
          <a:lstStyle/>
          <a:p>
            <a:r>
              <a:rPr lang="en-US" dirty="0"/>
              <a:t>Video Presented here</a:t>
            </a:r>
          </a:p>
        </p:txBody>
      </p:sp>
    </p:spTree>
    <p:extLst>
      <p:ext uri="{BB962C8B-B14F-4D97-AF65-F5344CB8AC3E}">
        <p14:creationId xmlns:p14="http://schemas.microsoft.com/office/powerpoint/2010/main" val="735171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D07E-CCAA-948F-A852-C51F4BB3354C}"/>
              </a:ext>
            </a:extLst>
          </p:cNvPr>
          <p:cNvSpPr>
            <a:spLocks noGrp="1"/>
          </p:cNvSpPr>
          <p:nvPr>
            <p:ph type="title"/>
          </p:nvPr>
        </p:nvSpPr>
        <p:spPr>
          <a:xfrm>
            <a:off x="838200" y="172995"/>
            <a:ext cx="10515600" cy="1235675"/>
          </a:xfrm>
        </p:spPr>
        <p:txBody>
          <a:bodyPr>
            <a:normAutofit fontScale="90000"/>
          </a:bodyPr>
          <a:lstStyle/>
          <a:p>
            <a:pPr algn="ctr"/>
            <a:r>
              <a:rPr lang="en-US" b="1" i="0" u="none" strike="noStrike" dirty="0">
                <a:solidFill>
                  <a:srgbClr val="666666"/>
                </a:solidFill>
                <a:effectLst/>
                <a:latin typeface="Open Sans" panose="020B0606030504020204" pitchFamily="34" charset="0"/>
              </a:rPr>
              <a:t>Interfering in the 2024 Election: FBI’s estimates of reported crime for 2022</a:t>
            </a:r>
            <a:endParaRPr lang="en-US" b="1" dirty="0"/>
          </a:p>
        </p:txBody>
      </p:sp>
      <p:sp>
        <p:nvSpPr>
          <p:cNvPr id="3" name="Content Placeholder 2">
            <a:extLst>
              <a:ext uri="{FF2B5EF4-FFF2-40B4-BE49-F238E27FC236}">
                <a16:creationId xmlns:a16="http://schemas.microsoft.com/office/drawing/2014/main" id="{C725B075-1BC7-6756-C3A6-DFBB2AB94641}"/>
              </a:ext>
            </a:extLst>
          </p:cNvPr>
          <p:cNvSpPr>
            <a:spLocks noGrp="1"/>
          </p:cNvSpPr>
          <p:nvPr>
            <p:ph idx="1"/>
          </p:nvPr>
        </p:nvSpPr>
        <p:spPr>
          <a:xfrm>
            <a:off x="568411" y="1977081"/>
            <a:ext cx="11281719" cy="4707923"/>
          </a:xfrm>
        </p:spPr>
        <p:txBody>
          <a:bodyPr>
            <a:normAutofit lnSpcReduction="10000"/>
          </a:bodyPr>
          <a:lstStyle/>
          <a:p>
            <a:r>
              <a:rPr lang="en-US" sz="3200" b="0" i="0" u="none" strike="noStrike" dirty="0">
                <a:effectLst/>
                <a:latin typeface="Calibri" panose="020F0502020204030204" pitchFamily="34" charset="0"/>
                <a:cs typeface="Calibri" panose="020F0502020204030204" pitchFamily="34" charset="0"/>
              </a:rPr>
              <a:t>Relying on the 2022 data, news headlines</a:t>
            </a:r>
            <a:r>
              <a:rPr lang="en-US" sz="3200" b="0" i="0" strike="sngStrike" dirty="0">
                <a:effectLst/>
                <a:latin typeface="Calibri" panose="020F0502020204030204" pitchFamily="34" charset="0"/>
                <a:cs typeface="Calibri" panose="020F0502020204030204" pitchFamily="34" charset="0"/>
              </a:rPr>
              <a:t>,</a:t>
            </a:r>
            <a:r>
              <a:rPr lang="en-US" sz="3200" b="0" i="0" u="none" strike="noStrike" dirty="0">
                <a:effectLst/>
                <a:latin typeface="Calibri" panose="020F0502020204030204" pitchFamily="34" charset="0"/>
                <a:cs typeface="Calibri" panose="020F0502020204030204" pitchFamily="34" charset="0"/>
              </a:rPr>
              <a:t> like NPR in early 2024 asserted: “Violent crime is dropping fast in the US — even if Americans don’t believe it.”</a:t>
            </a:r>
          </a:p>
          <a:p>
            <a:r>
              <a:rPr lang="en-US" sz="3200" b="0" i="0" u="none" strike="noStrike" dirty="0">
                <a:effectLst/>
                <a:latin typeface="Calibri" panose="020F0502020204030204" pitchFamily="34" charset="0"/>
                <a:cs typeface="Calibri" panose="020F0502020204030204" pitchFamily="34" charset="0"/>
              </a:rPr>
              <a:t>ABC’s David Muir used this misleading data to “fact check” Donald Trump during the presidential debate against Kamala Harris. “Crime here is up and through the roof despite their fraudulent statements that they made,” Trump said. Muir rebutted him with, “President Trump, as you know, the FBI says overall violent crime is actually coming down in this country.”</a:t>
            </a:r>
          </a:p>
          <a:p>
            <a:r>
              <a:rPr lang="en-US" sz="3200" dirty="0">
                <a:latin typeface="Calibri" panose="020F0502020204030204" pitchFamily="34" charset="0"/>
                <a:cs typeface="Calibri" panose="020F0502020204030204" pitchFamily="34" charset="0"/>
              </a:rPr>
              <a:t>The only finalized FBI crime data that existed at that point when David Muir made his claim was for 2022.</a:t>
            </a:r>
            <a:endParaRPr lang="en-US" sz="3200" b="0" i="0" u="none" strike="noStrike"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291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84CD77-8C61-39C6-B267-5A6937BCCFF7}"/>
              </a:ext>
            </a:extLst>
          </p:cNvPr>
          <p:cNvSpPr>
            <a:spLocks noGrp="1"/>
          </p:cNvSpPr>
          <p:nvPr>
            <p:ph idx="1"/>
          </p:nvPr>
        </p:nvSpPr>
        <p:spPr/>
        <p:txBody>
          <a:bodyPr/>
          <a:lstStyle/>
          <a:p>
            <a:r>
              <a:rPr lang="en-US" b="0" i="0" u="none" strike="noStrike" dirty="0">
                <a:effectLst/>
                <a:latin typeface="Calibri" panose="020F0502020204030204" pitchFamily="34" charset="0"/>
                <a:cs typeface="Calibri" panose="020F0502020204030204" pitchFamily="34" charset="0"/>
              </a:rPr>
              <a:t>When the FBI released its numbers for 2023 in September 2024, it hid that it had revised its earlier crime data for 2021 and 2022, hiding the increase in 2022.</a:t>
            </a:r>
          </a:p>
          <a:p>
            <a:pPr lvl="1"/>
            <a:r>
              <a:rPr lang="en-US" dirty="0">
                <a:latin typeface="Calibri" panose="020F0502020204030204" pitchFamily="34" charset="0"/>
                <a:cs typeface="Calibri" panose="020F0502020204030204" pitchFamily="34" charset="0"/>
              </a:rPr>
              <a:t>No mention in the press release</a:t>
            </a:r>
          </a:p>
          <a:p>
            <a:pPr lvl="1"/>
            <a:r>
              <a:rPr lang="en-US" dirty="0">
                <a:latin typeface="Calibri" panose="020F0502020204030204" pitchFamily="34" charset="0"/>
                <a:cs typeface="Calibri" panose="020F0502020204030204" pitchFamily="34" charset="0"/>
              </a:rPr>
              <a:t>Just a one sentence footnote stating that they had revised the 2022 data</a:t>
            </a:r>
          </a:p>
          <a:p>
            <a:pPr lvl="2"/>
            <a:r>
              <a:rPr lang="en-US" dirty="0">
                <a:latin typeface="Calibri" panose="020F0502020204030204" pitchFamily="34" charset="0"/>
                <a:cs typeface="Calibri" panose="020F0502020204030204" pitchFamily="34" charset="0"/>
              </a:rPr>
              <a:t>No mention if they had increased or decreased the numbers, </a:t>
            </a:r>
          </a:p>
          <a:p>
            <a:r>
              <a:rPr lang="en-US" dirty="0">
                <a:latin typeface="Calibri" panose="020F0502020204030204" pitchFamily="34" charset="0"/>
                <a:cs typeface="Calibri" panose="020F0502020204030204" pitchFamily="34" charset="0"/>
              </a:rPr>
              <a:t>N</a:t>
            </a:r>
            <a:r>
              <a:rPr lang="en-US" b="0" i="0" u="none" strike="noStrike" dirty="0">
                <a:effectLst/>
                <a:latin typeface="Calibri" panose="020F0502020204030204" pitchFamily="34" charset="0"/>
                <a:cs typeface="Calibri" panose="020F0502020204030204" pitchFamily="34" charset="0"/>
              </a:rPr>
              <a:t>ever mentioned that the bureau had revised its violent crime for 2022 data from a 2.1 percent drop to a 4.5 percent increase.</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70621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aph with blue squares and red text&#10;&#10;AI-generated content may be incorrect.">
            <a:extLst>
              <a:ext uri="{FF2B5EF4-FFF2-40B4-BE49-F238E27FC236}">
                <a16:creationId xmlns:a16="http://schemas.microsoft.com/office/drawing/2014/main" id="{835C3058-8F1B-63E3-DAC5-BE9200D152BE}"/>
              </a:ext>
            </a:extLst>
          </p:cNvPr>
          <p:cNvPicPr>
            <a:picLocks noChangeAspect="1"/>
          </p:cNvPicPr>
          <p:nvPr/>
        </p:nvPicPr>
        <p:blipFill>
          <a:blip r:embed="rId3"/>
          <a:stretch>
            <a:fillRect/>
          </a:stretch>
        </p:blipFill>
        <p:spPr>
          <a:xfrm>
            <a:off x="969387" y="188945"/>
            <a:ext cx="10584180" cy="6480109"/>
          </a:xfrm>
          <a:prstGeom prst="rect">
            <a:avLst/>
          </a:prstGeom>
        </p:spPr>
      </p:pic>
    </p:spTree>
    <p:extLst>
      <p:ext uri="{BB962C8B-B14F-4D97-AF65-F5344CB8AC3E}">
        <p14:creationId xmlns:p14="http://schemas.microsoft.com/office/powerpoint/2010/main" val="3299235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2DBD4-1A39-A38C-08DE-031C006DE88D}"/>
              </a:ext>
            </a:extLst>
          </p:cNvPr>
          <p:cNvSpPr>
            <a:spLocks noGrp="1"/>
          </p:cNvSpPr>
          <p:nvPr>
            <p:ph type="title"/>
          </p:nvPr>
        </p:nvSpPr>
        <p:spPr/>
        <p:txBody>
          <a:bodyPr/>
          <a:lstStyle/>
          <a:p>
            <a:pPr algn="ctr"/>
            <a:r>
              <a:rPr lang="en-US" b="1" dirty="0"/>
              <a:t>When the Change was Discovered the FBI wouldn’t clearly admit it</a:t>
            </a:r>
          </a:p>
        </p:txBody>
      </p:sp>
      <p:sp>
        <p:nvSpPr>
          <p:cNvPr id="3" name="Content Placeholder 2">
            <a:extLst>
              <a:ext uri="{FF2B5EF4-FFF2-40B4-BE49-F238E27FC236}">
                <a16:creationId xmlns:a16="http://schemas.microsoft.com/office/drawing/2014/main" id="{E26F0532-C5D5-929A-1AC0-C27C2A9DF2FF}"/>
              </a:ext>
            </a:extLst>
          </p:cNvPr>
          <p:cNvSpPr>
            <a:spLocks noGrp="1"/>
          </p:cNvSpPr>
          <p:nvPr>
            <p:ph idx="1"/>
          </p:nvPr>
        </p:nvSpPr>
        <p:spPr/>
        <p:txBody>
          <a:bodyPr/>
          <a:lstStyle/>
          <a:p>
            <a:r>
              <a:rPr lang="en-US" b="0" i="0" u="none" strike="noStrike" dirty="0">
                <a:effectLst/>
                <a:latin typeface="Calibri" panose="020F0502020204030204" pitchFamily="34" charset="0"/>
                <a:cs typeface="Calibri" panose="020F0502020204030204" pitchFamily="34" charset="0"/>
              </a:rPr>
              <a:t>The FBI never explained the reason for the changed numbers in 2022 in their report nor in their responses to the media. </a:t>
            </a:r>
          </a:p>
          <a:p>
            <a:r>
              <a:rPr lang="en-US" b="0" i="0" u="none" strike="noStrike" dirty="0">
                <a:effectLst/>
                <a:latin typeface="Calibri" panose="020F0502020204030204" pitchFamily="34" charset="0"/>
                <a:cs typeface="Calibri" panose="020F0502020204030204" pitchFamily="34" charset="0"/>
              </a:rPr>
              <a:t>A former editor for USA Today, David </a:t>
            </a:r>
            <a:r>
              <a:rPr lang="en-US" b="0" i="0" u="none" strike="noStrike" dirty="0" err="1">
                <a:effectLst/>
                <a:latin typeface="Calibri" panose="020F0502020204030204" pitchFamily="34" charset="0"/>
                <a:cs typeface="Calibri" panose="020F0502020204030204" pitchFamily="34" charset="0"/>
              </a:rPr>
              <a:t>Mastio</a:t>
            </a:r>
            <a:r>
              <a:rPr lang="en-US" b="0" i="0" u="none" strike="noStrike" dirty="0">
                <a:effectLst/>
                <a:latin typeface="Calibri" panose="020F0502020204030204" pitchFamily="34" charset="0"/>
                <a:cs typeface="Calibri" panose="020F0502020204030204" pitchFamily="34" charset="0"/>
              </a:rPr>
              <a:t>, wrote about the FBI’s response to his inquiry about the changed data: “Here’s what I’ve learned in decades of covering Washington: When bad news is false, agency press people go out of their way to make it crystal clear that reports are definitely not true. When bad news is true, agency press people spew a wall of fog and bury you under an avalanche of distractions or in this case, contradictions.”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34258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04845-1E7C-3FAF-FD62-CF52E8F11F80}"/>
              </a:ext>
            </a:extLst>
          </p:cNvPr>
          <p:cNvSpPr>
            <a:spLocks noGrp="1"/>
          </p:cNvSpPr>
          <p:nvPr>
            <p:ph type="title"/>
          </p:nvPr>
        </p:nvSpPr>
        <p:spPr>
          <a:xfrm>
            <a:off x="838200" y="179774"/>
            <a:ext cx="10515600" cy="1325563"/>
          </a:xfrm>
        </p:spPr>
        <p:txBody>
          <a:bodyPr>
            <a:normAutofit/>
          </a:bodyPr>
          <a:lstStyle/>
          <a:p>
            <a:pPr algn="ctr"/>
            <a:r>
              <a:rPr lang="en-US" b="1" dirty="0"/>
              <a:t>Note Even the FBI Data isn’t The Whole Story: National Crime Victimization Survey</a:t>
            </a:r>
          </a:p>
        </p:txBody>
      </p:sp>
      <p:sp>
        <p:nvSpPr>
          <p:cNvPr id="3" name="Content Placeholder 2">
            <a:extLst>
              <a:ext uri="{FF2B5EF4-FFF2-40B4-BE49-F238E27FC236}">
                <a16:creationId xmlns:a16="http://schemas.microsoft.com/office/drawing/2014/main" id="{7BF62660-A69E-DEBF-F5F7-2185C5C3121B}"/>
              </a:ext>
            </a:extLst>
          </p:cNvPr>
          <p:cNvSpPr>
            <a:spLocks noGrp="1"/>
          </p:cNvSpPr>
          <p:nvPr>
            <p:ph idx="1"/>
          </p:nvPr>
        </p:nvSpPr>
        <p:spPr>
          <a:xfrm>
            <a:off x="556055" y="1828800"/>
            <a:ext cx="11022226" cy="5029199"/>
          </a:xfrm>
        </p:spPr>
        <p:txBody>
          <a:bodyPr>
            <a:noAutofit/>
          </a:bodyPr>
          <a:lstStyle/>
          <a:p>
            <a:r>
              <a:rPr lang="en-US" sz="3200" b="0" i="0" u="none" strike="noStrike" dirty="0">
                <a:effectLst/>
                <a:latin typeface="Calibri" panose="020F0502020204030204" pitchFamily="34" charset="0"/>
                <a:cs typeface="Calibri" panose="020F0502020204030204" pitchFamily="34" charset="0"/>
              </a:rPr>
              <a:t>NCVS measures Total Crime, FBI measures reported crime</a:t>
            </a:r>
          </a:p>
          <a:p>
            <a:pPr lvl="1"/>
            <a:r>
              <a:rPr lang="en-US" sz="3200" b="0" i="0" u="none" strike="noStrike" dirty="0">
                <a:effectLst/>
                <a:latin typeface="Calibri" panose="020F0502020204030204" pitchFamily="34" charset="0"/>
                <a:cs typeface="Calibri" panose="020F0502020204030204" pitchFamily="34" charset="0"/>
              </a:rPr>
              <a:t>Why differences: Arrest rates, More difficult to report crime</a:t>
            </a:r>
          </a:p>
          <a:p>
            <a:r>
              <a:rPr lang="en-US" sz="3200" b="0" i="0" u="none" strike="noStrike" dirty="0">
                <a:effectLst/>
                <a:latin typeface="Calibri" panose="020F0502020204030204" pitchFamily="34" charset="0"/>
                <a:cs typeface="Calibri" panose="020F0502020204030204" pitchFamily="34" charset="0"/>
              </a:rPr>
              <a:t>During the first 3 years of the Biden administration, total serious violent crime (rape, robbery, and aggravated assault), the categories that correspond to the FBI’s measure of violent crime, soared. </a:t>
            </a:r>
          </a:p>
          <a:p>
            <a:r>
              <a:rPr lang="en-US" sz="3200" b="0" i="0" u="none" strike="noStrike" dirty="0">
                <a:effectLst/>
                <a:latin typeface="Calibri" panose="020F0502020204030204" pitchFamily="34" charset="0"/>
                <a:cs typeface="Calibri" panose="020F0502020204030204" pitchFamily="34" charset="0"/>
              </a:rPr>
              <a:t>Total violent crime was 55.4% higher. </a:t>
            </a:r>
          </a:p>
          <a:p>
            <a:r>
              <a:rPr lang="en-US" sz="3200" b="0" i="0" u="none" strike="noStrike" dirty="0">
                <a:effectLst/>
                <a:latin typeface="Calibri" panose="020F0502020204030204" pitchFamily="34" charset="0"/>
                <a:cs typeface="Calibri" panose="020F0502020204030204" pitchFamily="34" charset="0"/>
              </a:rPr>
              <a:t>Rapes were up 42%, robbery 63%,aggravated assault 55%.</a:t>
            </a:r>
          </a:p>
          <a:p>
            <a:r>
              <a:rPr lang="en-US" sz="3200" b="0" i="0" u="none" strike="noStrike" dirty="0">
                <a:effectLst/>
                <a:latin typeface="Calibri" panose="020F0502020204030204" pitchFamily="34" charset="0"/>
                <a:cs typeface="Calibri" panose="020F0502020204030204" pitchFamily="34" charset="0"/>
              </a:rPr>
              <a:t>By far the largest percentage increases over any three-year period on record, more than doubling the previous record.</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358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2C71850-5E8E-DC1F-1C09-6AA17CD87B6F}"/>
              </a:ext>
            </a:extLst>
          </p:cNvPr>
          <p:cNvPicPr>
            <a:picLocks noChangeAspect="1"/>
          </p:cNvPicPr>
          <p:nvPr/>
        </p:nvPicPr>
        <p:blipFill>
          <a:blip r:embed="rId2"/>
          <a:stretch>
            <a:fillRect/>
          </a:stretch>
        </p:blipFill>
        <p:spPr>
          <a:xfrm>
            <a:off x="703167" y="52311"/>
            <a:ext cx="10785665" cy="6753377"/>
          </a:xfrm>
          <a:prstGeom prst="rect">
            <a:avLst/>
          </a:prstGeom>
        </p:spPr>
      </p:pic>
    </p:spTree>
    <p:extLst>
      <p:ext uri="{BB962C8B-B14F-4D97-AF65-F5344CB8AC3E}">
        <p14:creationId xmlns:p14="http://schemas.microsoft.com/office/powerpoint/2010/main" val="295303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1827</TotalTime>
  <Words>822</Words>
  <Application>Microsoft Macintosh PowerPoint</Application>
  <PresentationFormat>Widescreen</PresentationFormat>
  <Paragraphs>43</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Aptos Display</vt:lpstr>
      <vt:lpstr>Arial</vt:lpstr>
      <vt:lpstr>Calibri</vt:lpstr>
      <vt:lpstr>Open Sans</vt:lpstr>
      <vt:lpstr>Office Theme</vt:lpstr>
      <vt:lpstr>The FBI Crime Data is a Politicized Mess</vt:lpstr>
      <vt:lpstr>What is at Stake</vt:lpstr>
      <vt:lpstr>Video Presented here</vt:lpstr>
      <vt:lpstr>Interfering in the 2024 Election: FBI’s estimates of reported crime for 2022</vt:lpstr>
      <vt:lpstr>PowerPoint Presentation</vt:lpstr>
      <vt:lpstr>PowerPoint Presentation</vt:lpstr>
      <vt:lpstr>When the Change was Discovered the FBI wouldn’t clearly admit it</vt:lpstr>
      <vt:lpstr>Note Even the FBI Data isn’t The Whole Story: National Crime Victimization Survey</vt:lpstr>
      <vt:lpstr>PowerPoint Presentation</vt:lpstr>
      <vt:lpstr>Errors in the FBI Active Shooting Reports</vt:lpstr>
      <vt:lpstr>PowerPoint Presentation</vt:lpstr>
      <vt:lpstr>Summary</vt:lpstr>
      <vt:lpstr>Centers for Disease Control (CDC), under the Biden administration suppressed data</vt:lpstr>
      <vt:lpstr>War Story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Lott</dc:creator>
  <cp:lastModifiedBy>John Lott</cp:lastModifiedBy>
  <cp:revision>13</cp:revision>
  <dcterms:created xsi:type="dcterms:W3CDTF">2025-04-24T02:55:30Z</dcterms:created>
  <dcterms:modified xsi:type="dcterms:W3CDTF">2025-04-29T04:51:46Z</dcterms:modified>
</cp:coreProperties>
</file>